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5" r:id="rId1"/>
    <p:sldMasterId id="2147483697" r:id="rId2"/>
  </p:sldMasterIdLst>
  <p:notesMasterIdLst>
    <p:notesMasterId r:id="rId57"/>
  </p:notesMasterIdLst>
  <p:handoutMasterIdLst>
    <p:handoutMasterId r:id="rId58"/>
  </p:handoutMasterIdLst>
  <p:sldIdLst>
    <p:sldId id="256" r:id="rId3"/>
    <p:sldId id="270" r:id="rId4"/>
    <p:sldId id="295" r:id="rId5"/>
    <p:sldId id="258" r:id="rId6"/>
    <p:sldId id="260" r:id="rId7"/>
    <p:sldId id="266" r:id="rId8"/>
    <p:sldId id="264" r:id="rId9"/>
    <p:sldId id="265" r:id="rId10"/>
    <p:sldId id="309" r:id="rId11"/>
    <p:sldId id="276" r:id="rId12"/>
    <p:sldId id="318" r:id="rId13"/>
    <p:sldId id="310" r:id="rId14"/>
    <p:sldId id="278" r:id="rId15"/>
    <p:sldId id="282" r:id="rId16"/>
    <p:sldId id="279" r:id="rId17"/>
    <p:sldId id="280" r:id="rId18"/>
    <p:sldId id="281" r:id="rId19"/>
    <p:sldId id="283" r:id="rId20"/>
    <p:sldId id="285" r:id="rId21"/>
    <p:sldId id="284" r:id="rId22"/>
    <p:sldId id="286" r:id="rId23"/>
    <p:sldId id="311" r:id="rId24"/>
    <p:sldId id="287" r:id="rId25"/>
    <p:sldId id="300" r:id="rId26"/>
    <p:sldId id="288" r:id="rId27"/>
    <p:sldId id="312" r:id="rId28"/>
    <p:sldId id="289" r:id="rId29"/>
    <p:sldId id="290" r:id="rId30"/>
    <p:sldId id="313" r:id="rId31"/>
    <p:sldId id="291" r:id="rId32"/>
    <p:sldId id="293" r:id="rId33"/>
    <p:sldId id="292" r:id="rId34"/>
    <p:sldId id="296" r:id="rId35"/>
    <p:sldId id="294" r:id="rId36"/>
    <p:sldId id="297" r:id="rId37"/>
    <p:sldId id="298" r:id="rId38"/>
    <p:sldId id="314" r:id="rId39"/>
    <p:sldId id="315" r:id="rId40"/>
    <p:sldId id="299" r:id="rId41"/>
    <p:sldId id="301" r:id="rId42"/>
    <p:sldId id="302" r:id="rId43"/>
    <p:sldId id="303" r:id="rId44"/>
    <p:sldId id="304" r:id="rId45"/>
    <p:sldId id="274" r:id="rId46"/>
    <p:sldId id="275" r:id="rId47"/>
    <p:sldId id="316" r:id="rId48"/>
    <p:sldId id="269" r:id="rId49"/>
    <p:sldId id="271" r:id="rId50"/>
    <p:sldId id="305" r:id="rId51"/>
    <p:sldId id="317" r:id="rId52"/>
    <p:sldId id="306" r:id="rId53"/>
    <p:sldId id="307" r:id="rId54"/>
    <p:sldId id="308" r:id="rId55"/>
    <p:sldId id="272" r:id="rId56"/>
  </p:sldIdLst>
  <p:sldSz cx="9144000" cy="6858000" type="screen4x3"/>
  <p:notesSz cx="7099300" cy="10234613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091" autoAdjust="0"/>
  </p:normalViewPr>
  <p:slideViewPr>
    <p:cSldViewPr>
      <p:cViewPr varScale="1">
        <p:scale>
          <a:sx n="98" d="100"/>
          <a:sy n="98" d="100"/>
        </p:scale>
        <p:origin x="-42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47" d="100"/>
          <a:sy n="47" d="100"/>
        </p:scale>
        <p:origin x="-2952" y="-90"/>
      </p:cViewPr>
      <p:guideLst>
        <p:guide orient="horz" pos="3223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notesMaster" Target="notesMasters/notesMaster1.xml"/><Relationship Id="rId61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/>
          </a:p>
        </p:txBody>
      </p:sp>
      <p:sp>
        <p:nvSpPr>
          <p:cNvPr id="645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/>
          </a:p>
        </p:txBody>
      </p:sp>
      <p:sp>
        <p:nvSpPr>
          <p:cNvPr id="645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A994B7D-6333-4F0B-818C-11F9F8D84B90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46138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endParaRPr lang="cs-CZ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endParaRPr lang="cs-CZ"/>
          </a:p>
        </p:txBody>
      </p:sp>
      <p:sp>
        <p:nvSpPr>
          <p:cNvPr id="43012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30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430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endParaRPr lang="cs-CZ"/>
          </a:p>
        </p:txBody>
      </p:sp>
      <p:sp>
        <p:nvSpPr>
          <p:cNvPr id="430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fld id="{E19744E6-D714-4614-BFEB-0CA90A50CD1F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7668747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6A3BC2-DFA8-46D1-A472-79B932D40E61}" type="slidenum">
              <a:rPr lang="cs-CZ"/>
              <a:pPr/>
              <a:t>1</a:t>
            </a:fld>
            <a:endParaRPr lang="cs-CZ"/>
          </a:p>
        </p:txBody>
      </p:sp>
      <p:sp>
        <p:nvSpPr>
          <p:cNvPr id="54274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něco obecneji o gridu </a:t>
            </a:r>
            <a:r>
              <a:rPr lang="en-CA"/>
              <a:t>(nezacinat hned cesnetem), nasledne predstavit koordinatora a navazat role, </a:t>
            </a:r>
            <a:r>
              <a:rPr lang="cs-CZ"/>
              <a:t>projit Meta a navazat CERITem…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A39AD86-4C06-41E0-9895-9BF1D8CE0EEF}" type="slidenum">
              <a:rPr lang="cs-CZ"/>
              <a:pPr/>
              <a:t>47</a:t>
            </a:fld>
            <a:endParaRPr lang="cs-CZ"/>
          </a:p>
        </p:txBody>
      </p:sp>
      <p:sp>
        <p:nvSpPr>
          <p:cNvPr id="63490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pasivni HW centrum vs. aktivni HW centrum…</a:t>
            </a:r>
            <a:r>
              <a:rPr lang="en-CA"/>
              <a:t> (</a:t>
            </a:r>
            <a:r>
              <a:rPr lang="cs-CZ"/>
              <a:t>aktivni spolecnik</a:t>
            </a:r>
            <a:r>
              <a:rPr lang="en-CA"/>
              <a:t>)</a:t>
            </a:r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429AA50-665E-411A-8922-E43406833FEF}" type="slidenum">
              <a:rPr lang="cs-CZ"/>
              <a:pPr/>
              <a:t>48</a:t>
            </a:fld>
            <a:endParaRPr lang="cs-CZ"/>
          </a:p>
        </p:txBody>
      </p:sp>
      <p:sp>
        <p:nvSpPr>
          <p:cNvPr id="60418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na jak</a:t>
            </a:r>
            <a:r>
              <a:rPr lang="en-CA"/>
              <a:t>ych clancich tento aktivni vyzkum stavi?</a:t>
            </a:r>
          </a:p>
          <a:p>
            <a:r>
              <a:rPr lang="en-CA"/>
              <a:t>at se muze soustredit na vlasnti odbornost (informatickou cast prevezme nekdo jiny)</a:t>
            </a:r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D8479A-09F8-4501-813C-977B92CC02B8}" type="slidenum">
              <a:rPr lang="cs-CZ"/>
              <a:pPr/>
              <a:t>49</a:t>
            </a:fld>
            <a:endParaRPr lang="cs-CZ"/>
          </a:p>
        </p:txBody>
      </p:sp>
      <p:sp>
        <p:nvSpPr>
          <p:cNvPr id="102402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pasivni HW centrum vs. aktivni HW centrum…</a:t>
            </a:r>
            <a:r>
              <a:rPr lang="en-CA"/>
              <a:t> (</a:t>
            </a:r>
            <a:r>
              <a:rPr lang="cs-CZ"/>
              <a:t>aktivni spolecnik</a:t>
            </a:r>
            <a:r>
              <a:rPr lang="en-CA"/>
              <a:t>)</a:t>
            </a:r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9FC12F1-FEE7-41D2-A43A-FBBD5F0C6692}" type="slidenum">
              <a:rPr lang="cs-CZ"/>
              <a:pPr/>
              <a:t>51</a:t>
            </a:fld>
            <a:endParaRPr lang="cs-CZ"/>
          </a:p>
        </p:txBody>
      </p:sp>
      <p:sp>
        <p:nvSpPr>
          <p:cNvPr id="104450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pasivni HW centrum vs. aktivni HW centrum…</a:t>
            </a:r>
            <a:r>
              <a:rPr lang="en-CA"/>
              <a:t> (</a:t>
            </a:r>
            <a:r>
              <a:rPr lang="cs-CZ"/>
              <a:t>aktivni spolecnik</a:t>
            </a:r>
            <a:r>
              <a:rPr lang="en-CA"/>
              <a:t>)</a:t>
            </a:r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6AAC41-D7A0-40A8-89DC-62EE110C03A6}" type="slidenum">
              <a:rPr lang="cs-CZ"/>
              <a:pPr/>
              <a:t>52</a:t>
            </a:fld>
            <a:endParaRPr lang="cs-CZ"/>
          </a:p>
        </p:txBody>
      </p:sp>
      <p:sp>
        <p:nvSpPr>
          <p:cNvPr id="106498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pasivni HW centrum vs. aktivni HW centrum…</a:t>
            </a:r>
            <a:r>
              <a:rPr lang="en-CA"/>
              <a:t> (</a:t>
            </a:r>
            <a:r>
              <a:rPr lang="cs-CZ"/>
              <a:t>aktivni spolecnik</a:t>
            </a:r>
            <a:r>
              <a:rPr lang="en-CA"/>
              <a:t>)</a:t>
            </a:r>
            <a:endParaRPr 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86DD57-DFEF-4BFD-B1BF-7F423A296A85}" type="slidenum">
              <a:rPr lang="cs-CZ"/>
              <a:pPr/>
              <a:t>53</a:t>
            </a:fld>
            <a:endParaRPr lang="cs-CZ"/>
          </a:p>
        </p:txBody>
      </p:sp>
      <p:sp>
        <p:nvSpPr>
          <p:cNvPr id="108546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pasivni HW centrum vs. aktivni HW centrum…</a:t>
            </a:r>
            <a:r>
              <a:rPr lang="en-CA"/>
              <a:t> (</a:t>
            </a:r>
            <a:r>
              <a:rPr lang="cs-CZ"/>
              <a:t>aktivni spolecnik</a:t>
            </a:r>
            <a:r>
              <a:rPr lang="en-CA"/>
              <a:t>)</a:t>
            </a:r>
            <a:endParaRPr 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9766FF-EE50-45FC-8980-F1FB936A3621}" type="slidenum">
              <a:rPr lang="cs-CZ"/>
              <a:pPr/>
              <a:t>54</a:t>
            </a:fld>
            <a:endParaRPr lang="cs-CZ"/>
          </a:p>
        </p:txBody>
      </p:sp>
      <p:sp>
        <p:nvSpPr>
          <p:cNvPr id="58370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spolecna AAI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en-US" smtClean="0"/>
              <a:t>MetaCentrum hands-on seminar no. 1</a:t>
            </a:r>
            <a:endParaRPr lang="cs-CZ" alt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9EF2CA-2ADB-4753-BD0D-D794B1ABEE83}" type="slidenum">
              <a:rPr lang="cs-CZ" altLang="en-US" smtClean="0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1606608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6659563" y="6629400"/>
            <a:ext cx="1504950" cy="2095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A831DF2-9048-4DF4-B44A-3605EB9C75EF}" type="datetime1">
              <a:rPr lang="cs-CZ" smtClean="0"/>
              <a:pPr/>
              <a:t>22.5.2012</a:t>
            </a:fld>
            <a:endParaRPr lang="cs-CZ" alt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en-US" smtClean="0"/>
              <a:t>MetaCentrum hands-on seminar no. 1</a:t>
            </a:r>
            <a:endParaRPr lang="cs-CZ" alt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93E60B-A85D-4C35-A1D5-F1768769820E}" type="slidenum">
              <a:rPr lang="cs-CZ" altLang="en-US" smtClean="0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661517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26250" y="242888"/>
            <a:ext cx="2143125" cy="588327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395288" y="242888"/>
            <a:ext cx="6278562" cy="588327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6659563" y="6629400"/>
            <a:ext cx="1504950" cy="2095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C3D80A0-9AEE-4398-9E79-9BABD7849E0B}" type="datetime1">
              <a:rPr lang="cs-CZ" smtClean="0"/>
              <a:pPr/>
              <a:t>22.5.2012</a:t>
            </a:fld>
            <a:endParaRPr lang="cs-CZ" alt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en-US" smtClean="0"/>
              <a:t>MetaCentrum hands-on seminar no. 1</a:t>
            </a:r>
            <a:endParaRPr lang="cs-CZ" alt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2A9441-11A9-4B41-B4A1-E03CA19CCF8F}" type="slidenum">
              <a:rPr lang="cs-CZ" altLang="en-US" smtClean="0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34016921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7D3A0D6-8801-4EFC-B35B-18C0995F6852}" type="datetime1">
              <a:rPr lang="cs-CZ"/>
              <a:pPr/>
              <a:t>22.5.2012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NGI Czech Republic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4C257D-E81F-4985-B244-931022217860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23082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4AFDAA9-0162-41BD-A70A-3DF20C8B8649}" type="datetime1">
              <a:rPr lang="cs-CZ"/>
              <a:pPr/>
              <a:t>22.5.2012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NGI Czech Republic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23C290-B5BD-4132-A973-D8F9AAF19834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894170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552661A-E0A4-4210-B1F8-6553C3207DE8}" type="datetime1">
              <a:rPr lang="cs-CZ"/>
              <a:pPr/>
              <a:t>22.5.2012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NGI Czech Republic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C2E354-49C0-4E7C-A9F7-0404D94D723D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882061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4469EC1-6D72-458F-B6E2-4517F082984D}" type="datetime1">
              <a:rPr lang="cs-CZ"/>
              <a:pPr/>
              <a:t>22.5.2012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NGI Czech Republic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3F9BDC-E187-432C-9785-FEF45E9B5FAD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71559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7E7C7FA-35EB-4AED-A66B-47640C3A8D6B}" type="datetime1">
              <a:rPr lang="cs-CZ"/>
              <a:pPr/>
              <a:t>22.5.2012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NGI Czech Republic</a:t>
            </a: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C46D90-0C23-4931-999A-1B18458E7266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66927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B311406-4545-48A2-9543-F11FC734258E}" type="datetime1">
              <a:rPr lang="cs-CZ"/>
              <a:pPr/>
              <a:t>22.5.2012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NGI Czech Republic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71DD08-74BC-422E-B2F7-BA0F3DAF1198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559115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NGI Czech Republic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BEB3E2-3600-4E23-B405-6517AA957359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347949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69FAC70-8C8B-4A96-9BFC-912E15C2FAA1}" type="datetime1">
              <a:rPr lang="cs-CZ"/>
              <a:pPr/>
              <a:t>22.5.2012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NGI Czech Republic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B4BA26-B7E4-420B-BF2D-29D95FD57484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664949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en-US" smtClean="0"/>
              <a:t>MetaCentrum hands-on seminar no. 1</a:t>
            </a:r>
            <a:endParaRPr lang="cs-CZ" alt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5AE8EF-B4E4-4DC4-9C81-63ABBD8EDF6A}" type="slidenum">
              <a:rPr lang="cs-CZ" altLang="en-US" smtClean="0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3009416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B689A76-E163-4327-9E48-13223602A9D8}" type="datetime1">
              <a:rPr lang="cs-CZ"/>
              <a:pPr/>
              <a:t>22.5.2012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NGI Czech Republic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2F8E1B-9303-49F3-AA7A-6F00F7EED458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02096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NGI Czech Republic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2B2154-BBD0-497E-8AC6-E38697F7447E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556253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4525963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9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NGI Czech Republic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0A13F5-0E83-48D1-AB10-9C4FC05473D6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80290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en-US" smtClean="0"/>
              <a:t>MetaCentrum hands-on seminar no. 1</a:t>
            </a:r>
            <a:endParaRPr lang="cs-CZ" alt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6FC2A7-E7DF-4DFE-A457-884CC20813E0}" type="slidenum">
              <a:rPr lang="cs-CZ" altLang="en-US" smtClean="0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3545129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395288" y="1412875"/>
            <a:ext cx="4038600" cy="4713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86288" y="1412875"/>
            <a:ext cx="4038600" cy="4713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en-US" smtClean="0"/>
              <a:t>MetaCentrum hands-on seminar no. 1</a:t>
            </a:r>
            <a:endParaRPr lang="cs-CZ" alt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568D2F-424E-4642-8D20-9FD63A25351E}" type="slidenum">
              <a:rPr lang="cs-CZ" altLang="en-US" smtClean="0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2232645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en-US" smtClean="0"/>
              <a:t>MetaCentrum hands-on seminar no. 1</a:t>
            </a:r>
            <a:endParaRPr lang="cs-CZ" altLang="en-US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0978D6-B988-42E4-B84F-746E838248A8}" type="slidenum">
              <a:rPr lang="cs-CZ" altLang="en-US" smtClean="0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223216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en-US" smtClean="0"/>
              <a:t>MetaCentrum hands-on seminar no. 1</a:t>
            </a:r>
            <a:endParaRPr lang="cs-CZ" alt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62F395-601E-4FD0-A38A-C3510F155393}" type="slidenum">
              <a:rPr lang="cs-CZ" altLang="en-US" smtClean="0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1855978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en-US" smtClean="0"/>
              <a:t>MetaCentrum hands-on seminar no. 1</a:t>
            </a:r>
            <a:endParaRPr lang="cs-CZ" alt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8E8FD3-D35A-49AD-A75E-0C489FF5E729}" type="slidenum">
              <a:rPr lang="cs-CZ" altLang="en-US" smtClean="0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11560344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6659563" y="6629400"/>
            <a:ext cx="1504950" cy="2095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7A5F593-3C34-4DF9-9DCF-8BBD7E45ECC8}" type="datetime1">
              <a:rPr lang="cs-CZ" smtClean="0"/>
              <a:pPr/>
              <a:t>22.5.2012</a:t>
            </a:fld>
            <a:endParaRPr lang="cs-CZ" alt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en-US" smtClean="0"/>
              <a:t>MetaCentrum hands-on seminar no. 1</a:t>
            </a:r>
            <a:endParaRPr lang="cs-CZ" alt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9FC3BE-4896-4BE9-BD99-3736D964AC48}" type="slidenum">
              <a:rPr lang="cs-CZ" altLang="en-US" smtClean="0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25241965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6659563" y="6629400"/>
            <a:ext cx="1504950" cy="2095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06F3F75-E7ED-4EC1-A698-017AC1292CE4}" type="datetime1">
              <a:rPr lang="cs-CZ" smtClean="0"/>
              <a:pPr/>
              <a:t>22.5.2012</a:t>
            </a:fld>
            <a:endParaRPr lang="cs-CZ" alt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en-US" smtClean="0"/>
              <a:t>MetaCentrum hands-on seminar no. 1</a:t>
            </a:r>
            <a:endParaRPr lang="cs-CZ" alt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698C95-B6CB-4EC4-94C9-BF00F4EE75B4}" type="slidenum">
              <a:rPr lang="cs-CZ" altLang="en-US" smtClean="0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10959374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6" name="Picture 22" descr="META_Prezentace_podklad_bez_loga_CEsnet_zahlavi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34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6678613"/>
            <a:ext cx="9144000" cy="260350"/>
          </a:xfrm>
          <a:prstGeom prst="rect">
            <a:avLst/>
          </a:prstGeom>
          <a:solidFill>
            <a:srgbClr val="F36F2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332163" y="242888"/>
            <a:ext cx="5637212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8" y="1412875"/>
            <a:ext cx="8229600" cy="4713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7025" y="6624638"/>
            <a:ext cx="5684838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r>
              <a:rPr lang="cs-CZ" altLang="en-US" smtClean="0"/>
              <a:t>MetaCentrum hands-on seminar no. 1</a:t>
            </a:r>
            <a:endParaRPr lang="cs-CZ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04163" y="6640513"/>
            <a:ext cx="1054100" cy="188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A4F74F1-C967-46FD-8276-C13D039A1315}" type="slidenum">
              <a:rPr lang="cs-CZ" altLang="en-US" smtClean="0"/>
              <a:pPr/>
              <a:t>‹#›</a:t>
            </a:fld>
            <a:endParaRPr lang="cs-CZ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hf hdr="0"/>
  <p:txStyles>
    <p:titleStyle>
      <a:lvl1pPr algn="r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E47A06"/>
        </a:buClr>
        <a:buFont typeface="Arial" charset="0"/>
        <a:buChar char="►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2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6624638"/>
            <a:ext cx="9144000" cy="260350"/>
          </a:xfrm>
          <a:prstGeom prst="rect">
            <a:avLst/>
          </a:prstGeom>
          <a:solidFill>
            <a:srgbClr val="F36F2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258888" y="1916113"/>
            <a:ext cx="6970712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867400" y="66008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F2735834-D82F-449E-8355-D5A158051F1C}" type="datetime1">
              <a:rPr lang="cs-CZ"/>
              <a:pPr/>
              <a:t>22.5.2012</a:t>
            </a:fld>
            <a:endParaRPr lang="cs-CZ"/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7975" y="6591300"/>
            <a:ext cx="476885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r>
              <a:rPr lang="cs-CZ"/>
              <a:t>NGI Czech Republic</a:t>
            </a:r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77050" y="66008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C8C681F-820C-4F88-A090-6966222A0AFD}" type="slidenum">
              <a:rPr lang="cs-CZ"/>
              <a:pPr/>
              <a:t>‹#›</a:t>
            </a:fld>
            <a:endParaRPr lang="cs-CZ"/>
          </a:p>
        </p:txBody>
      </p:sp>
      <p:pic>
        <p:nvPicPr>
          <p:cNvPr id="13324" name="Picture 12" descr="META_Prezentace_podklad_bez_loga_CEsnet_zahlavi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34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E47A06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E47A06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E47A06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E47A06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E47A06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E47A06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E47A06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E47A06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E47A06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2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meta.cesnet.cz/wiki/Pl&#225;novac&#237;_syst&#233;m_-_detailn&#237;_popis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metavo.metacentrum.cz/cs/state/personal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metavo.metacentrum.cz/pbsmon2/props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meta.cesnet.cz/wiki/Kategorie:Aplikace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meta.cesnet.cz/wiki/Aplika%C4%8Dn%C3%AD_moduly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meta.cesnet.cz/wiki/Pl%C3%A1novac%C3%AD_syst%C3%A9m_-_detailn%C3%AD_popis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metacentrum.cz/" TargetMode="Externa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slac.stanford.edu/comp/unix/farm/mpi.html" TargetMode="Externa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hyperlink" Target="http://www.cerit-sc.cz/" TargetMode="Externa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hyperlink" Target="http://metavo.metacentrum.cz/" TargetMode="Externa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erit-sc.cz/cs/docs/access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3.jpeg"/><Relationship Id="rId7" Type="http://schemas.openxmlformats.org/officeDocument/2006/relationships/hyperlink" Target="http://www.cerit-sc.cz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metacentrum.cz/" TargetMode="External"/><Relationship Id="rId5" Type="http://schemas.openxmlformats.org/officeDocument/2006/relationships/hyperlink" Target="http://www.cesnet.cz/" TargetMode="Externa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meta.cesnet.cz/wiki/Kategorie:Aplikac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71550" y="1604963"/>
            <a:ext cx="7623175" cy="1752600"/>
          </a:xfrm>
        </p:spPr>
        <p:txBody>
          <a:bodyPr/>
          <a:lstStyle/>
          <a:p>
            <a:pPr algn="ctr"/>
            <a:r>
              <a:rPr lang="en-CA" sz="4400" b="1" dirty="0" err="1">
                <a:latin typeface="Arial" charset="0"/>
              </a:rPr>
              <a:t>MetaCentrum</a:t>
            </a:r>
            <a:r>
              <a:rPr lang="en-CA" sz="4400" b="1" dirty="0">
                <a:latin typeface="Arial" charset="0"/>
              </a:rPr>
              <a:t> hands-on seminar</a:t>
            </a:r>
            <a:endParaRPr lang="cs-CZ" sz="4400" dirty="0">
              <a:latin typeface="Arial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645024"/>
            <a:ext cx="6400800" cy="1752600"/>
          </a:xfrm>
        </p:spPr>
        <p:txBody>
          <a:bodyPr/>
          <a:lstStyle/>
          <a:p>
            <a:r>
              <a:rPr lang="cs-CZ" dirty="0"/>
              <a:t>Tomáš </a:t>
            </a:r>
            <a:r>
              <a:rPr lang="cs-CZ" dirty="0" err="1"/>
              <a:t>Rebok</a:t>
            </a:r>
            <a:r>
              <a:rPr lang="en-CA" dirty="0"/>
              <a:t>, Martin </a:t>
            </a:r>
            <a:r>
              <a:rPr lang="en-CA" dirty="0" err="1"/>
              <a:t>Kuba</a:t>
            </a:r>
            <a:endParaRPr lang="cs-CZ" dirty="0"/>
          </a:p>
          <a:p>
            <a:r>
              <a:rPr lang="cs-CZ" sz="2400" dirty="0" err="1"/>
              <a:t>MetaCentrum</a:t>
            </a:r>
            <a:r>
              <a:rPr lang="cs-CZ" sz="2400" dirty="0"/>
              <a:t>, CESNET </a:t>
            </a:r>
            <a:r>
              <a:rPr lang="cs-CZ" sz="2400" dirty="0" err="1"/>
              <a:t>z.s.p.o</a:t>
            </a:r>
            <a:r>
              <a:rPr lang="cs-CZ" sz="2400" dirty="0"/>
              <a:t>.</a:t>
            </a:r>
          </a:p>
          <a:p>
            <a:r>
              <a:rPr lang="cs-CZ" sz="2400" dirty="0"/>
              <a:t>CERIT-SC, Masaryk </a:t>
            </a:r>
            <a:r>
              <a:rPr lang="cs-CZ" sz="2400" dirty="0" err="1"/>
              <a:t>Univer</a:t>
            </a:r>
            <a:r>
              <a:rPr lang="en-CA" sz="2400" dirty="0" err="1"/>
              <a:t>sity</a:t>
            </a:r>
            <a:endParaRPr lang="cs-CZ" sz="2400" dirty="0"/>
          </a:p>
          <a:p>
            <a:r>
              <a:rPr lang="en-US" sz="2400" dirty="0"/>
              <a:t>(rebok@ics.muni.cz, makub@ics.muni.cz)</a:t>
            </a:r>
            <a:endParaRPr lang="cs-CZ" sz="2400" dirty="0"/>
          </a:p>
        </p:txBody>
      </p:sp>
      <p:pic>
        <p:nvPicPr>
          <p:cNvPr id="2054" name="Picture 6" descr="cesnet-logo-4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5829880"/>
            <a:ext cx="1331913" cy="588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5764321"/>
            <a:ext cx="1160536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3707904" y="5750779"/>
            <a:ext cx="19442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/>
              <a:t>Brno, 11. 4. 2012</a:t>
            </a:r>
            <a:endParaRPr lang="cs-CZ" sz="1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4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1125538"/>
            <a:ext cx="9144000" cy="792162"/>
          </a:xfrm>
        </p:spPr>
        <p:txBody>
          <a:bodyPr/>
          <a:lstStyle/>
          <a:p>
            <a:pPr algn="ctr"/>
            <a:r>
              <a:rPr lang="en-CA" sz="3400" b="1">
                <a:latin typeface="Arial Unicode MS" pitchFamily="34" charset="-128"/>
              </a:rPr>
              <a:t>Grid</a:t>
            </a:r>
            <a:r>
              <a:rPr lang="cs-CZ" sz="3400" b="1">
                <a:latin typeface="Arial Unicode MS" pitchFamily="34" charset="-128"/>
              </a:rPr>
              <a:t> infrastructure</a:t>
            </a:r>
            <a:r>
              <a:rPr lang="en-CA" sz="3400" b="1">
                <a:latin typeface="Arial Unicode MS" pitchFamily="34" charset="-128"/>
              </a:rPr>
              <a:t> overview</a:t>
            </a:r>
            <a:endParaRPr lang="cs-CZ" sz="3400">
              <a:latin typeface="Arial Unicode MS" pitchFamily="34" charset="-128"/>
            </a:endParaRPr>
          </a:p>
        </p:txBody>
      </p:sp>
      <p:sp>
        <p:nvSpPr>
          <p:cNvPr id="7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altLang="en-US"/>
              <a:t>MetaCentrum hands-on seminar no. 1</a:t>
            </a:r>
          </a:p>
        </p:txBody>
      </p:sp>
      <p:sp>
        <p:nvSpPr>
          <p:cNvPr id="8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76295-4935-4ED1-BEAF-01225A7CA2BD}" type="slidenum">
              <a:rPr lang="cs-CZ" altLang="en-US"/>
              <a:pPr/>
              <a:t>10</a:t>
            </a:fld>
            <a:endParaRPr lang="cs-CZ" altLang="en-US"/>
          </a:p>
        </p:txBody>
      </p:sp>
      <p:pic>
        <p:nvPicPr>
          <p:cNvPr id="68612" name="Picture 4" descr="cesnet-logo-4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188913"/>
            <a:ext cx="1331913" cy="588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15" name="Picture 7" descr="metacentrum_schem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1700213"/>
            <a:ext cx="5905500" cy="4429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8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1125538"/>
            <a:ext cx="9144000" cy="792162"/>
          </a:xfrm>
        </p:spPr>
        <p:txBody>
          <a:bodyPr/>
          <a:lstStyle/>
          <a:p>
            <a:pPr algn="ctr"/>
            <a:r>
              <a:rPr lang="en-CA" sz="3400" b="1">
                <a:latin typeface="Arial Unicode MS" pitchFamily="34" charset="-128"/>
              </a:rPr>
              <a:t>Grid</a:t>
            </a:r>
            <a:r>
              <a:rPr lang="cs-CZ" sz="3400" b="1">
                <a:latin typeface="Arial Unicode MS" pitchFamily="34" charset="-128"/>
              </a:rPr>
              <a:t> infrastructure</a:t>
            </a:r>
            <a:r>
              <a:rPr lang="en-CA" sz="3400" b="1">
                <a:latin typeface="Arial Unicode MS" pitchFamily="34" charset="-128"/>
              </a:rPr>
              <a:t> overview</a:t>
            </a:r>
            <a:endParaRPr lang="cs-CZ" sz="3400">
              <a:latin typeface="Arial Unicode MS" pitchFamily="34" charset="-128"/>
            </a:endParaRPr>
          </a:p>
        </p:txBody>
      </p:sp>
      <p:sp>
        <p:nvSpPr>
          <p:cNvPr id="7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altLang="en-US"/>
              <a:t>MetaCentrum hands-on seminar no. 1</a:t>
            </a:r>
          </a:p>
        </p:txBody>
      </p:sp>
      <p:sp>
        <p:nvSpPr>
          <p:cNvPr id="8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958FE-CDD4-46ED-981C-8FCAA2F8DFF3}" type="slidenum">
              <a:rPr lang="cs-CZ" altLang="en-US"/>
              <a:pPr/>
              <a:t>11</a:t>
            </a:fld>
            <a:endParaRPr lang="cs-CZ" altLang="en-US"/>
          </a:p>
        </p:txBody>
      </p:sp>
      <p:pic>
        <p:nvPicPr>
          <p:cNvPr id="118787" name="Picture 3" descr="cesnet-logo-4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188913"/>
            <a:ext cx="1331913" cy="588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8790" name="Picture 6" descr="filesystems_m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350" y="1720850"/>
            <a:ext cx="5829300" cy="437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7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1052513"/>
            <a:ext cx="9144000" cy="792162"/>
          </a:xfrm>
        </p:spPr>
        <p:txBody>
          <a:bodyPr/>
          <a:lstStyle/>
          <a:p>
            <a:pPr algn="ctr"/>
            <a:r>
              <a:rPr lang="en-CA" sz="3400" b="1">
                <a:latin typeface="Arial Unicode MS" pitchFamily="34" charset="-128"/>
              </a:rPr>
              <a:t>Overview</a:t>
            </a:r>
            <a:endParaRPr lang="cs-CZ" sz="3400">
              <a:latin typeface="Arial Unicode MS" pitchFamily="34" charset="-128"/>
            </a:endParaRPr>
          </a:p>
        </p:txBody>
      </p:sp>
      <p:sp>
        <p:nvSpPr>
          <p:cNvPr id="110595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1773238"/>
            <a:ext cx="8785225" cy="414178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CA" sz="2200"/>
              <a:t>Brief MetaCentrum introduction</a:t>
            </a:r>
          </a:p>
          <a:p>
            <a:pPr>
              <a:lnSpc>
                <a:spcPct val="90000"/>
              </a:lnSpc>
            </a:pPr>
            <a:r>
              <a:rPr lang="en-CA" sz="2200"/>
              <a:t>Grid infrastructure overview</a:t>
            </a:r>
          </a:p>
          <a:p>
            <a:pPr>
              <a:lnSpc>
                <a:spcPct val="90000"/>
              </a:lnSpc>
            </a:pPr>
            <a:r>
              <a:rPr lang="en-CA" sz="2200" b="1">
                <a:solidFill>
                  <a:srgbClr val="FF0000"/>
                </a:solidFill>
              </a:rPr>
              <a:t>How to … specify requested resources </a:t>
            </a:r>
          </a:p>
          <a:p>
            <a:pPr>
              <a:lnSpc>
                <a:spcPct val="90000"/>
              </a:lnSpc>
            </a:pPr>
            <a:r>
              <a:rPr lang="en-CA" sz="2200"/>
              <a:t>How to … run an interactive job</a:t>
            </a:r>
          </a:p>
          <a:p>
            <a:pPr>
              <a:lnSpc>
                <a:spcPct val="90000"/>
              </a:lnSpc>
            </a:pPr>
            <a:r>
              <a:rPr lang="en-CA" sz="2200"/>
              <a:t>How to … use application modules</a:t>
            </a:r>
          </a:p>
          <a:p>
            <a:pPr>
              <a:lnSpc>
                <a:spcPct val="90000"/>
              </a:lnSpc>
            </a:pPr>
            <a:r>
              <a:rPr lang="en-CA" sz="2200"/>
              <a:t>How to … run a batch job</a:t>
            </a:r>
          </a:p>
          <a:p>
            <a:pPr>
              <a:lnSpc>
                <a:spcPct val="90000"/>
              </a:lnSpc>
            </a:pPr>
            <a:r>
              <a:rPr lang="en-CA" sz="2200"/>
              <a:t>How to … determine a job state</a:t>
            </a:r>
          </a:p>
          <a:p>
            <a:pPr>
              <a:lnSpc>
                <a:spcPct val="90000"/>
              </a:lnSpc>
            </a:pPr>
            <a:r>
              <a:rPr lang="en-CA" sz="2200"/>
              <a:t>How to … run a parallel/distributed computation</a:t>
            </a:r>
          </a:p>
          <a:p>
            <a:pPr>
              <a:lnSpc>
                <a:spcPct val="90000"/>
              </a:lnSpc>
            </a:pPr>
            <a:endParaRPr lang="en-CA" sz="2200"/>
          </a:p>
          <a:p>
            <a:pPr>
              <a:lnSpc>
                <a:spcPct val="90000"/>
              </a:lnSpc>
            </a:pPr>
            <a:r>
              <a:rPr lang="en-CA" sz="2200"/>
              <a:t>Brief CERIT-SC Centre introduction</a:t>
            </a:r>
          </a:p>
          <a:p>
            <a:pPr>
              <a:lnSpc>
                <a:spcPct val="90000"/>
              </a:lnSpc>
            </a:pPr>
            <a:r>
              <a:rPr lang="en-CA" sz="2200"/>
              <a:t>CERIT-SC specifics</a:t>
            </a:r>
            <a:endParaRPr lang="cs-CZ" sz="2200"/>
          </a:p>
        </p:txBody>
      </p:sp>
      <p:sp>
        <p:nvSpPr>
          <p:cNvPr id="7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altLang="en-US"/>
              <a:t>MetaCentrum hands-on seminar no. 1</a:t>
            </a:r>
          </a:p>
        </p:txBody>
      </p:sp>
      <p:sp>
        <p:nvSpPr>
          <p:cNvPr id="8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364F7-E891-47F6-BA4B-B24E92FA7A5F}" type="slidenum">
              <a:rPr lang="cs-CZ" altLang="en-US"/>
              <a:pPr/>
              <a:t>12</a:t>
            </a:fld>
            <a:endParaRPr lang="cs-CZ" altLang="en-US"/>
          </a:p>
        </p:txBody>
      </p:sp>
      <p:pic>
        <p:nvPicPr>
          <p:cNvPr id="110596" name="Picture 4" descr="cesnet-logo-4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188913"/>
            <a:ext cx="1331913" cy="588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1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1125538"/>
            <a:ext cx="9144000" cy="792162"/>
          </a:xfrm>
        </p:spPr>
        <p:txBody>
          <a:bodyPr/>
          <a:lstStyle/>
          <a:p>
            <a:pPr algn="ctr"/>
            <a:r>
              <a:rPr lang="en-CA" sz="3400" b="1">
                <a:latin typeface="Arial Unicode MS" pitchFamily="34" charset="-128"/>
              </a:rPr>
              <a:t>How to … specify requested resources I.</a:t>
            </a:r>
            <a:endParaRPr lang="cs-CZ" sz="3400">
              <a:latin typeface="Arial Unicode MS" pitchFamily="34" charset="-128"/>
            </a:endParaRPr>
          </a:p>
        </p:txBody>
      </p:sp>
      <p:sp>
        <p:nvSpPr>
          <p:cNvPr id="70658" name="Rectangle 2"/>
          <p:cNvSpPr>
            <a:spLocks noGrp="1" noChangeArrowheads="1"/>
          </p:cNvSpPr>
          <p:nvPr>
            <p:ph idx="1"/>
          </p:nvPr>
        </p:nvSpPr>
        <p:spPr>
          <a:xfrm>
            <a:off x="468313" y="1844675"/>
            <a:ext cx="8675687" cy="4141788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CA" sz="1800"/>
              <a:t>before running a job, one needs to have an idea </a:t>
            </a:r>
            <a:r>
              <a:rPr lang="en-CA" sz="1800" b="1"/>
              <a:t>what resources </a:t>
            </a:r>
            <a:r>
              <a:rPr lang="en-CA" sz="1800"/>
              <a:t>the job requires</a:t>
            </a:r>
          </a:p>
          <a:p>
            <a:pPr lvl="1">
              <a:lnSpc>
                <a:spcPct val="80000"/>
              </a:lnSpc>
            </a:pPr>
            <a:r>
              <a:rPr lang="en-CA" sz="1600"/>
              <a:t>and how many/much of them</a:t>
            </a:r>
          </a:p>
          <a:p>
            <a:pPr>
              <a:lnSpc>
                <a:spcPct val="80000"/>
              </a:lnSpc>
            </a:pPr>
            <a:r>
              <a:rPr lang="en-CA" sz="1800"/>
              <a:t>means for example:</a:t>
            </a:r>
          </a:p>
          <a:p>
            <a:pPr lvl="1">
              <a:lnSpc>
                <a:spcPct val="80000"/>
              </a:lnSpc>
            </a:pPr>
            <a:r>
              <a:rPr lang="en-CA" sz="1600"/>
              <a:t>number of </a:t>
            </a:r>
            <a:r>
              <a:rPr lang="en-CA" sz="1600" b="1"/>
              <a:t>nodes</a:t>
            </a:r>
          </a:p>
          <a:p>
            <a:pPr lvl="1">
              <a:lnSpc>
                <a:spcPct val="80000"/>
              </a:lnSpc>
            </a:pPr>
            <a:r>
              <a:rPr lang="en-CA" sz="1600"/>
              <a:t>number of </a:t>
            </a:r>
            <a:r>
              <a:rPr lang="en-CA" sz="1600" b="1"/>
              <a:t>cores per node</a:t>
            </a:r>
          </a:p>
          <a:p>
            <a:pPr lvl="1">
              <a:lnSpc>
                <a:spcPct val="80000"/>
              </a:lnSpc>
            </a:pPr>
            <a:r>
              <a:rPr lang="en-CA" sz="1600"/>
              <a:t>an </a:t>
            </a:r>
            <a:r>
              <a:rPr lang="en-CA" sz="1600" b="1"/>
              <a:t>upper estimation</a:t>
            </a:r>
            <a:r>
              <a:rPr lang="en-CA" sz="1600"/>
              <a:t> of job’s</a:t>
            </a:r>
            <a:r>
              <a:rPr lang="en-CA" sz="1600" b="1"/>
              <a:t> runtime</a:t>
            </a:r>
          </a:p>
          <a:p>
            <a:pPr lvl="1">
              <a:lnSpc>
                <a:spcPct val="80000"/>
              </a:lnSpc>
            </a:pPr>
            <a:r>
              <a:rPr lang="en-CA" sz="1600"/>
              <a:t>amount of </a:t>
            </a:r>
            <a:r>
              <a:rPr lang="en-CA" sz="1600" b="1"/>
              <a:t>free memory</a:t>
            </a:r>
          </a:p>
          <a:p>
            <a:pPr lvl="1">
              <a:lnSpc>
                <a:spcPct val="80000"/>
              </a:lnSpc>
            </a:pPr>
            <a:r>
              <a:rPr lang="en-CA" sz="1600"/>
              <a:t>number of </a:t>
            </a:r>
            <a:r>
              <a:rPr lang="en-CA" sz="1600" b="1"/>
              <a:t>software licenses</a:t>
            </a:r>
          </a:p>
          <a:p>
            <a:pPr lvl="1">
              <a:lnSpc>
                <a:spcPct val="80000"/>
              </a:lnSpc>
            </a:pPr>
            <a:r>
              <a:rPr lang="en-CA" sz="1600"/>
              <a:t>etc.</a:t>
            </a:r>
          </a:p>
          <a:p>
            <a:pPr>
              <a:lnSpc>
                <a:spcPct val="80000"/>
              </a:lnSpc>
            </a:pPr>
            <a:r>
              <a:rPr lang="en-CA" sz="1800"/>
              <a:t>the resource requirements are then </a:t>
            </a:r>
            <a:r>
              <a:rPr lang="en-CA" sz="1800" b="1"/>
              <a:t>provided to </a:t>
            </a:r>
            <a:r>
              <a:rPr lang="en-CA" sz="1800"/>
              <a:t>the</a:t>
            </a:r>
            <a:r>
              <a:rPr lang="en-CA" sz="1800" b="1"/>
              <a:t> qsub utility </a:t>
            </a:r>
            <a:br>
              <a:rPr lang="en-CA" sz="1800" b="1"/>
            </a:br>
            <a:r>
              <a:rPr lang="en-CA" sz="1800"/>
              <a:t>(when submitting a job)</a:t>
            </a:r>
          </a:p>
          <a:p>
            <a:pPr>
              <a:lnSpc>
                <a:spcPct val="80000"/>
              </a:lnSpc>
            </a:pPr>
            <a:endParaRPr lang="en-CA" sz="1600" b="1"/>
          </a:p>
          <a:p>
            <a:pPr>
              <a:lnSpc>
                <a:spcPct val="80000"/>
              </a:lnSpc>
            </a:pPr>
            <a:r>
              <a:rPr lang="en-CA" sz="1700" b="1"/>
              <a:t>details about resources’ specification: </a:t>
            </a:r>
            <a:r>
              <a:rPr lang="cs-CZ" sz="1600">
                <a:hlinkClick r:id="rId2"/>
              </a:rPr>
              <a:t>http://meta.cesnet.cz/wiki/Plánovací_systém_-_detailní_popis#Specifikace_požadavků_na_výpočetní_zdroje</a:t>
            </a:r>
            <a:endParaRPr lang="cs-CZ" sz="1600"/>
          </a:p>
        </p:txBody>
      </p:sp>
      <p:sp>
        <p:nvSpPr>
          <p:cNvPr id="7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altLang="en-US"/>
              <a:t>MetaCentrum hands-on seminar no. 1</a:t>
            </a:r>
          </a:p>
        </p:txBody>
      </p:sp>
      <p:sp>
        <p:nvSpPr>
          <p:cNvPr id="8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85187-7239-449D-8ADA-83CFE981A154}" type="slidenum">
              <a:rPr lang="cs-CZ" altLang="en-US"/>
              <a:pPr/>
              <a:t>13</a:t>
            </a:fld>
            <a:endParaRPr lang="cs-CZ" altLang="en-US"/>
          </a:p>
        </p:txBody>
      </p:sp>
      <p:pic>
        <p:nvPicPr>
          <p:cNvPr id="70660" name="Picture 4" descr="cesnet-logo-4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188913"/>
            <a:ext cx="1331913" cy="588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7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1125538"/>
            <a:ext cx="9144000" cy="792162"/>
          </a:xfrm>
        </p:spPr>
        <p:txBody>
          <a:bodyPr/>
          <a:lstStyle/>
          <a:p>
            <a:pPr algn="ctr"/>
            <a:r>
              <a:rPr lang="en-CA" sz="3400" b="1">
                <a:latin typeface="Arial Unicode MS" pitchFamily="34" charset="-128"/>
              </a:rPr>
              <a:t>How to … specify requested resources II.</a:t>
            </a:r>
            <a:endParaRPr lang="cs-CZ" sz="3400">
              <a:latin typeface="Arial Unicode MS" pitchFamily="34" charset="-128"/>
            </a:endParaRPr>
          </a:p>
        </p:txBody>
      </p:sp>
      <p:sp>
        <p:nvSpPr>
          <p:cNvPr id="74754" name="Rectangle 2"/>
          <p:cNvSpPr>
            <a:spLocks noGrp="1" noChangeArrowheads="1"/>
          </p:cNvSpPr>
          <p:nvPr>
            <p:ph idx="1"/>
          </p:nvPr>
        </p:nvSpPr>
        <p:spPr>
          <a:xfrm>
            <a:off x="468313" y="1844675"/>
            <a:ext cx="8675687" cy="4141788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CA" sz="2000" b="1"/>
              <a:t>Graphical way:</a:t>
            </a:r>
          </a:p>
          <a:p>
            <a:r>
              <a:rPr lang="en-CA" sz="1800" i="1"/>
              <a:t>qsub assembler:</a:t>
            </a:r>
            <a:r>
              <a:rPr lang="en-CA" sz="1800"/>
              <a:t> </a:t>
            </a:r>
            <a:r>
              <a:rPr lang="cs-CZ" sz="1800">
                <a:hlinkClick r:id="rId2"/>
              </a:rPr>
              <a:t>http://metavo.metacentrum.cz/cs/state/personal</a:t>
            </a:r>
            <a:endParaRPr lang="en-CA" sz="1800"/>
          </a:p>
          <a:p>
            <a:endParaRPr lang="en-CA" sz="1800"/>
          </a:p>
          <a:p>
            <a:r>
              <a:rPr lang="en-CA" sz="1800"/>
              <a:t>allows to:</a:t>
            </a:r>
          </a:p>
          <a:p>
            <a:pPr lvl="1"/>
            <a:r>
              <a:rPr lang="en-CA" sz="1600"/>
              <a:t>graphically specify the requested resources</a:t>
            </a:r>
          </a:p>
          <a:p>
            <a:pPr lvl="1"/>
            <a:r>
              <a:rPr lang="en-CA" sz="1600"/>
              <a:t>check, whether such resources are available</a:t>
            </a:r>
          </a:p>
          <a:p>
            <a:pPr lvl="1"/>
            <a:r>
              <a:rPr lang="en-CA" sz="1600"/>
              <a:t>generate command line options for qsub</a:t>
            </a:r>
          </a:p>
          <a:p>
            <a:pPr lvl="1"/>
            <a:r>
              <a:rPr lang="en-CA" sz="1600"/>
              <a:t>check the usage of MetaVO resources</a:t>
            </a:r>
          </a:p>
          <a:p>
            <a:endParaRPr lang="en-CA" sz="1800"/>
          </a:p>
          <a:p>
            <a:pPr>
              <a:buFont typeface="Wingdings" pitchFamily="2" charset="2"/>
              <a:buNone/>
            </a:pPr>
            <a:r>
              <a:rPr lang="en-CA" sz="1800" b="1"/>
              <a:t>Textual way:</a:t>
            </a:r>
          </a:p>
          <a:p>
            <a:r>
              <a:rPr lang="en-CA" sz="1800" b="1"/>
              <a:t>more powerful </a:t>
            </a:r>
            <a:r>
              <a:rPr lang="en-CA" sz="1800"/>
              <a:t>and (once being experienced user) </a:t>
            </a:r>
            <a:r>
              <a:rPr lang="en-CA" sz="1800" b="1"/>
              <a:t>more convenient</a:t>
            </a:r>
          </a:p>
          <a:p>
            <a:r>
              <a:rPr lang="en-CA" sz="1800"/>
              <a:t>see the following slides/examples →</a:t>
            </a:r>
          </a:p>
        </p:txBody>
      </p:sp>
      <p:sp>
        <p:nvSpPr>
          <p:cNvPr id="7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altLang="en-US"/>
              <a:t>MetaCentrum hands-on seminar no. 1</a:t>
            </a:r>
          </a:p>
        </p:txBody>
      </p:sp>
      <p:sp>
        <p:nvSpPr>
          <p:cNvPr id="8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AE1BB-AA6A-42D8-BBC8-63006E843B5D}" type="slidenum">
              <a:rPr lang="cs-CZ" altLang="en-US"/>
              <a:pPr/>
              <a:t>14</a:t>
            </a:fld>
            <a:endParaRPr lang="cs-CZ" altLang="en-US"/>
          </a:p>
        </p:txBody>
      </p:sp>
      <p:pic>
        <p:nvPicPr>
          <p:cNvPr id="74756" name="Picture 4" descr="cesnet-logo-4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188913"/>
            <a:ext cx="1331913" cy="588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5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1125538"/>
            <a:ext cx="9144000" cy="792162"/>
          </a:xfrm>
        </p:spPr>
        <p:txBody>
          <a:bodyPr/>
          <a:lstStyle/>
          <a:p>
            <a:pPr algn="ctr"/>
            <a:r>
              <a:rPr lang="en-CA" sz="3400" b="1">
                <a:latin typeface="Arial Unicode MS" pitchFamily="34" charset="-128"/>
              </a:rPr>
              <a:t>How to … specify requested resources III.</a:t>
            </a:r>
            <a:endParaRPr lang="cs-CZ" sz="3400">
              <a:latin typeface="Arial Unicode MS" pitchFamily="34" charset="-128"/>
            </a:endParaRPr>
          </a:p>
        </p:txBody>
      </p:sp>
      <p:sp>
        <p:nvSpPr>
          <p:cNvPr id="71682" name="Rectangle 2"/>
          <p:cNvSpPr>
            <a:spLocks noGrp="1" noChangeArrowheads="1"/>
          </p:cNvSpPr>
          <p:nvPr>
            <p:ph idx="1"/>
          </p:nvPr>
        </p:nvSpPr>
        <p:spPr>
          <a:xfrm>
            <a:off x="468313" y="1844675"/>
            <a:ext cx="8424862" cy="4141788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CA" sz="2000" b="1"/>
              <a:t>Node(s) specification:</a:t>
            </a:r>
          </a:p>
          <a:p>
            <a:r>
              <a:rPr lang="en-CA" sz="2000" i="1"/>
              <a:t>general format:</a:t>
            </a:r>
            <a:r>
              <a:rPr lang="en-CA" sz="2000" b="1"/>
              <a:t> </a:t>
            </a:r>
            <a:r>
              <a:rPr lang="en-CA" sz="2000">
                <a:latin typeface="Courier New" pitchFamily="49" charset="0"/>
              </a:rPr>
              <a:t>-l </a:t>
            </a:r>
            <a:r>
              <a:rPr lang="en-CA" sz="2000" b="1">
                <a:latin typeface="Courier New" pitchFamily="49" charset="0"/>
              </a:rPr>
              <a:t>nodes</a:t>
            </a:r>
            <a:r>
              <a:rPr lang="en-CA" sz="2000">
                <a:latin typeface="Courier New" pitchFamily="49" charset="0"/>
              </a:rPr>
              <a:t>=...</a:t>
            </a:r>
          </a:p>
          <a:p>
            <a:endParaRPr lang="en-CA" sz="2000"/>
          </a:p>
          <a:p>
            <a:pPr>
              <a:buFont typeface="Wingdings" pitchFamily="2" charset="2"/>
              <a:buNone/>
            </a:pPr>
            <a:r>
              <a:rPr lang="en-CA" sz="2000" i="1"/>
              <a:t>Examples:</a:t>
            </a:r>
          </a:p>
          <a:p>
            <a:r>
              <a:rPr lang="en-CA" sz="2000"/>
              <a:t>2 nodes: </a:t>
            </a:r>
          </a:p>
          <a:p>
            <a:pPr lvl="1"/>
            <a:r>
              <a:rPr lang="en-CA" sz="1800">
                <a:latin typeface="Courier New" pitchFamily="49" charset="0"/>
              </a:rPr>
              <a:t>-l nodes=2</a:t>
            </a:r>
          </a:p>
          <a:p>
            <a:r>
              <a:rPr lang="en-CA" sz="2000"/>
              <a:t>5 nodes: </a:t>
            </a:r>
          </a:p>
          <a:p>
            <a:pPr lvl="1"/>
            <a:r>
              <a:rPr lang="en-CA" sz="1800">
                <a:latin typeface="Courier New" pitchFamily="49" charset="0"/>
              </a:rPr>
              <a:t>-l nodes=5</a:t>
            </a:r>
          </a:p>
          <a:p>
            <a:endParaRPr lang="en-CA" sz="2000">
              <a:latin typeface="Courier New" pitchFamily="49" charset="0"/>
            </a:endParaRPr>
          </a:p>
          <a:p>
            <a:r>
              <a:rPr lang="en-CA" sz="2000"/>
              <a:t>should be used together with </a:t>
            </a:r>
            <a:r>
              <a:rPr lang="en-CA" sz="2000" b="1"/>
              <a:t>processors per node (PPN)</a:t>
            </a:r>
            <a:r>
              <a:rPr lang="en-CA" sz="2000"/>
              <a:t> specification</a:t>
            </a:r>
          </a:p>
          <a:p>
            <a:endParaRPr lang="en-CA" sz="2000">
              <a:latin typeface="Courier New" pitchFamily="49" charset="0"/>
            </a:endParaRPr>
          </a:p>
        </p:txBody>
      </p:sp>
      <p:sp>
        <p:nvSpPr>
          <p:cNvPr id="7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altLang="en-US"/>
              <a:t>MetaCentrum hands-on seminar no. 1</a:t>
            </a:r>
          </a:p>
        </p:txBody>
      </p:sp>
      <p:sp>
        <p:nvSpPr>
          <p:cNvPr id="8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30103-FBBF-4443-BE00-3CD6D7F9E4B5}" type="slidenum">
              <a:rPr lang="cs-CZ" altLang="en-US"/>
              <a:pPr/>
              <a:t>15</a:t>
            </a:fld>
            <a:endParaRPr lang="cs-CZ" altLang="en-US"/>
          </a:p>
        </p:txBody>
      </p:sp>
      <p:pic>
        <p:nvPicPr>
          <p:cNvPr id="71684" name="Picture 4" descr="cesnet-logo-4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188913"/>
            <a:ext cx="1331913" cy="588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9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1125538"/>
            <a:ext cx="9144000" cy="792162"/>
          </a:xfrm>
        </p:spPr>
        <p:txBody>
          <a:bodyPr/>
          <a:lstStyle/>
          <a:p>
            <a:pPr algn="ctr"/>
            <a:r>
              <a:rPr lang="en-CA" sz="3400" b="1">
                <a:latin typeface="Arial Unicode MS" pitchFamily="34" charset="-128"/>
              </a:rPr>
              <a:t>How to … specify requested resources IV.</a:t>
            </a:r>
            <a:endParaRPr lang="cs-CZ" sz="3400">
              <a:latin typeface="Arial Unicode MS" pitchFamily="34" charset="-128"/>
            </a:endParaRPr>
          </a:p>
        </p:txBody>
      </p:sp>
      <p:sp>
        <p:nvSpPr>
          <p:cNvPr id="72706" name="Rectangle 2"/>
          <p:cNvSpPr>
            <a:spLocks noGrp="1" noChangeArrowheads="1"/>
          </p:cNvSpPr>
          <p:nvPr>
            <p:ph idx="1"/>
          </p:nvPr>
        </p:nvSpPr>
        <p:spPr>
          <a:xfrm>
            <a:off x="468313" y="1844675"/>
            <a:ext cx="8424862" cy="4248150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CA" sz="1800" b="1"/>
              <a:t>Processors per node (PPN) specification:</a:t>
            </a:r>
          </a:p>
          <a:p>
            <a:pPr>
              <a:lnSpc>
                <a:spcPct val="80000"/>
              </a:lnSpc>
            </a:pPr>
            <a:r>
              <a:rPr lang="en-CA" sz="1800" i="1"/>
              <a:t>general format:</a:t>
            </a:r>
            <a:r>
              <a:rPr lang="en-CA" sz="1800" b="1"/>
              <a:t> </a:t>
            </a:r>
            <a:r>
              <a:rPr lang="en-CA" sz="1800">
                <a:latin typeface="Courier New" pitchFamily="49" charset="0"/>
              </a:rPr>
              <a:t>-l nodes=...:</a:t>
            </a:r>
            <a:r>
              <a:rPr lang="en-CA" sz="1800" b="1">
                <a:latin typeface="Courier New" pitchFamily="49" charset="0"/>
              </a:rPr>
              <a:t>ppn</a:t>
            </a:r>
            <a:r>
              <a:rPr lang="en-CA" sz="1800">
                <a:latin typeface="Courier New" pitchFamily="49" charset="0"/>
              </a:rPr>
              <a:t>=...</a:t>
            </a:r>
          </a:p>
          <a:p>
            <a:pPr>
              <a:lnSpc>
                <a:spcPct val="80000"/>
              </a:lnSpc>
            </a:pPr>
            <a:endParaRPr lang="en-CA" sz="1800"/>
          </a:p>
          <a:p>
            <a:pPr>
              <a:lnSpc>
                <a:spcPct val="80000"/>
              </a:lnSpc>
            </a:pPr>
            <a:r>
              <a:rPr lang="en-CA" sz="1800"/>
              <a:t>2 nodes, both of them having 3 processors: </a:t>
            </a:r>
          </a:p>
          <a:p>
            <a:pPr lvl="1">
              <a:lnSpc>
                <a:spcPct val="80000"/>
              </a:lnSpc>
            </a:pPr>
            <a:r>
              <a:rPr lang="en-CA" sz="1600">
                <a:latin typeface="Courier New" pitchFamily="49" charset="0"/>
              </a:rPr>
              <a:t>-l nodes=2:ppn=3</a:t>
            </a:r>
          </a:p>
          <a:p>
            <a:pPr>
              <a:lnSpc>
                <a:spcPct val="80000"/>
              </a:lnSpc>
            </a:pPr>
            <a:r>
              <a:rPr lang="en-CA" sz="1800"/>
              <a:t>5 nodes, each of them with 2 processors: </a:t>
            </a:r>
          </a:p>
          <a:p>
            <a:pPr lvl="1">
              <a:lnSpc>
                <a:spcPct val="80000"/>
              </a:lnSpc>
            </a:pPr>
            <a:r>
              <a:rPr lang="en-CA" sz="1600">
                <a:latin typeface="Courier New" pitchFamily="49" charset="0"/>
              </a:rPr>
              <a:t>-l nodes=5:ppn=2</a:t>
            </a:r>
          </a:p>
          <a:p>
            <a:pPr>
              <a:lnSpc>
                <a:spcPct val="80000"/>
              </a:lnSpc>
            </a:pPr>
            <a:endParaRPr lang="en-CA" sz="1800">
              <a:latin typeface="Courier New" pitchFamily="49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CA" sz="1800"/>
              <a:t>More complex specifications are also supported:</a:t>
            </a:r>
          </a:p>
          <a:p>
            <a:pPr>
              <a:lnSpc>
                <a:spcPct val="80000"/>
              </a:lnSpc>
            </a:pPr>
            <a:r>
              <a:rPr lang="en-CA" sz="1800"/>
              <a:t>3 nodes: one of them with just a single processor, the other two with four processors per node:</a:t>
            </a:r>
          </a:p>
          <a:p>
            <a:pPr lvl="1">
              <a:lnSpc>
                <a:spcPct val="80000"/>
              </a:lnSpc>
            </a:pPr>
            <a:r>
              <a:rPr lang="en-CA" sz="1600">
                <a:latin typeface="Courier New" pitchFamily="49" charset="0"/>
              </a:rPr>
              <a:t>-l nodes=1:ppn=1</a:t>
            </a:r>
            <a:r>
              <a:rPr lang="en-CA" sz="1600" b="1">
                <a:latin typeface="Courier New" pitchFamily="49" charset="0"/>
              </a:rPr>
              <a:t>+</a:t>
            </a:r>
            <a:r>
              <a:rPr lang="en-CA" sz="1600">
                <a:latin typeface="Courier New" pitchFamily="49" charset="0"/>
              </a:rPr>
              <a:t>2:ppn=4</a:t>
            </a:r>
          </a:p>
          <a:p>
            <a:pPr>
              <a:lnSpc>
                <a:spcPct val="80000"/>
              </a:lnSpc>
            </a:pPr>
            <a:r>
              <a:rPr lang="en-CA" sz="1800"/>
              <a:t>4 nodes: one with a single processor, one with two processors, and two with four processors:</a:t>
            </a:r>
          </a:p>
          <a:p>
            <a:pPr lvl="1">
              <a:lnSpc>
                <a:spcPct val="80000"/>
              </a:lnSpc>
            </a:pPr>
            <a:r>
              <a:rPr lang="en-CA" sz="1600">
                <a:latin typeface="Courier New" pitchFamily="49" charset="0"/>
              </a:rPr>
              <a:t>-l nodes=1:ppn=1</a:t>
            </a:r>
            <a:r>
              <a:rPr lang="en-CA" sz="1600" b="1">
                <a:latin typeface="Courier New" pitchFamily="49" charset="0"/>
              </a:rPr>
              <a:t>+</a:t>
            </a:r>
            <a:r>
              <a:rPr lang="en-CA" sz="1600">
                <a:latin typeface="Courier New" pitchFamily="49" charset="0"/>
              </a:rPr>
              <a:t>1:ppn=2+2:ppn=4</a:t>
            </a:r>
          </a:p>
        </p:txBody>
      </p:sp>
      <p:sp>
        <p:nvSpPr>
          <p:cNvPr id="7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altLang="en-US"/>
              <a:t>MetaCentrum hands-on seminar no. 1</a:t>
            </a:r>
          </a:p>
        </p:txBody>
      </p:sp>
      <p:sp>
        <p:nvSpPr>
          <p:cNvPr id="8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608D5-8513-4AD8-A558-2BAEE989C4E1}" type="slidenum">
              <a:rPr lang="cs-CZ" altLang="en-US"/>
              <a:pPr/>
              <a:t>16</a:t>
            </a:fld>
            <a:endParaRPr lang="cs-CZ" altLang="en-US"/>
          </a:p>
        </p:txBody>
      </p:sp>
      <p:pic>
        <p:nvPicPr>
          <p:cNvPr id="72708" name="Picture 4" descr="cesnet-logo-4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188913"/>
            <a:ext cx="1331913" cy="588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3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1125538"/>
            <a:ext cx="9144000" cy="792162"/>
          </a:xfrm>
        </p:spPr>
        <p:txBody>
          <a:bodyPr/>
          <a:lstStyle/>
          <a:p>
            <a:pPr algn="ctr"/>
            <a:r>
              <a:rPr lang="en-CA" sz="3400" b="1">
                <a:latin typeface="Arial Unicode MS" pitchFamily="34" charset="-128"/>
              </a:rPr>
              <a:t>How to … specify requested resources V.</a:t>
            </a:r>
            <a:endParaRPr lang="cs-CZ" sz="3400">
              <a:latin typeface="Arial Unicode MS" pitchFamily="34" charset="-128"/>
            </a:endParaRPr>
          </a:p>
        </p:txBody>
      </p:sp>
      <p:sp>
        <p:nvSpPr>
          <p:cNvPr id="73730" name="Rectangle 2"/>
          <p:cNvSpPr>
            <a:spLocks noGrp="1" noChangeArrowheads="1"/>
          </p:cNvSpPr>
          <p:nvPr>
            <p:ph idx="1"/>
          </p:nvPr>
        </p:nvSpPr>
        <p:spPr>
          <a:xfrm>
            <a:off x="468313" y="1844675"/>
            <a:ext cx="8424862" cy="424815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CA" sz="1600" b="1"/>
              <a:t>Other useful nodespec features:</a:t>
            </a:r>
          </a:p>
          <a:p>
            <a:pPr>
              <a:lnSpc>
                <a:spcPct val="90000"/>
              </a:lnSpc>
            </a:pPr>
            <a:r>
              <a:rPr lang="en-CA" sz="1600"/>
              <a:t>nodes just from a </a:t>
            </a:r>
            <a:r>
              <a:rPr lang="en-CA" sz="1600" b="1"/>
              <a:t>single (specified) cluster</a:t>
            </a:r>
            <a:r>
              <a:rPr lang="en-CA" sz="1600"/>
              <a:t> (suitable e.g. for MPI jobs):</a:t>
            </a:r>
          </a:p>
          <a:p>
            <a:pPr lvl="1">
              <a:lnSpc>
                <a:spcPct val="90000"/>
              </a:lnSpc>
            </a:pPr>
            <a:r>
              <a:rPr lang="en-CA" sz="1500" i="1"/>
              <a:t>general format:</a:t>
            </a:r>
            <a:r>
              <a:rPr lang="en-CA" sz="1500"/>
              <a:t> </a:t>
            </a:r>
            <a:r>
              <a:rPr lang="en-CA" sz="1500">
                <a:latin typeface="Courier New" pitchFamily="49" charset="0"/>
              </a:rPr>
              <a:t>-l nodes=…:cl_&lt;cluster_name&gt;</a:t>
            </a:r>
          </a:p>
          <a:p>
            <a:pPr lvl="1">
              <a:lnSpc>
                <a:spcPct val="90000"/>
              </a:lnSpc>
            </a:pPr>
            <a:r>
              <a:rPr lang="en-CA" sz="1500"/>
              <a:t>e.g.,</a:t>
            </a:r>
            <a:r>
              <a:rPr lang="en-CA" sz="1500">
                <a:latin typeface="Courier New" pitchFamily="49" charset="0"/>
              </a:rPr>
              <a:t> -l nodes=3:ppn=1:cl_skirit</a:t>
            </a:r>
          </a:p>
          <a:p>
            <a:pPr>
              <a:lnSpc>
                <a:spcPct val="90000"/>
              </a:lnSpc>
            </a:pPr>
            <a:r>
              <a:rPr lang="en-CA" sz="1600"/>
              <a:t>asking for a </a:t>
            </a:r>
            <a:r>
              <a:rPr lang="en-CA" sz="1600" b="1"/>
              <a:t>specific node(s)</a:t>
            </a:r>
            <a:r>
              <a:rPr lang="en-CA" sz="1600"/>
              <a:t>:</a:t>
            </a:r>
          </a:p>
          <a:p>
            <a:pPr lvl="1">
              <a:lnSpc>
                <a:spcPct val="90000"/>
              </a:lnSpc>
            </a:pPr>
            <a:r>
              <a:rPr lang="en-CA" sz="1500" i="1"/>
              <a:t>general format:</a:t>
            </a:r>
            <a:r>
              <a:rPr lang="en-CA" sz="1500"/>
              <a:t> </a:t>
            </a:r>
            <a:r>
              <a:rPr lang="en-CA" sz="1500">
                <a:latin typeface="Courier New" pitchFamily="49" charset="0"/>
              </a:rPr>
              <a:t>-l nodes=…:&lt;node_name&gt;</a:t>
            </a:r>
          </a:p>
          <a:p>
            <a:pPr lvl="1">
              <a:lnSpc>
                <a:spcPct val="90000"/>
              </a:lnSpc>
            </a:pPr>
            <a:r>
              <a:rPr lang="en-CA" sz="1500"/>
              <a:t>e.g.,</a:t>
            </a:r>
            <a:r>
              <a:rPr lang="en-CA" sz="1500">
                <a:latin typeface="Courier New" pitchFamily="49" charset="0"/>
              </a:rPr>
              <a:t> -l nodes=1:ppn=4:manwe3.ics.muni.cz</a:t>
            </a:r>
            <a:endParaRPr lang="en-CA" sz="1500"/>
          </a:p>
          <a:p>
            <a:pPr>
              <a:lnSpc>
                <a:spcPct val="90000"/>
              </a:lnSpc>
            </a:pPr>
            <a:r>
              <a:rPr lang="en-CA" sz="1600"/>
              <a:t>nodes located in a </a:t>
            </a:r>
            <a:r>
              <a:rPr lang="en-CA" sz="1600" b="1"/>
              <a:t>specified location</a:t>
            </a:r>
            <a:r>
              <a:rPr lang="en-CA" sz="1600"/>
              <a:t> (suitable when accessing storage in the location)</a:t>
            </a:r>
          </a:p>
          <a:p>
            <a:pPr lvl="1">
              <a:lnSpc>
                <a:spcPct val="90000"/>
              </a:lnSpc>
            </a:pPr>
            <a:r>
              <a:rPr lang="en-CA" sz="1500" i="1"/>
              <a:t>general format:</a:t>
            </a:r>
            <a:r>
              <a:rPr lang="en-CA" sz="1500"/>
              <a:t> </a:t>
            </a:r>
            <a:r>
              <a:rPr lang="en-CA" sz="1500">
                <a:latin typeface="Courier New" pitchFamily="49" charset="0"/>
              </a:rPr>
              <a:t>-l nodes=…:&lt;brno|plzen&gt;</a:t>
            </a:r>
          </a:p>
          <a:p>
            <a:pPr lvl="1">
              <a:lnSpc>
                <a:spcPct val="90000"/>
              </a:lnSpc>
            </a:pPr>
            <a:r>
              <a:rPr lang="en-CA" sz="1500"/>
              <a:t>e.g.,</a:t>
            </a:r>
            <a:r>
              <a:rPr lang="en-CA" sz="1500">
                <a:latin typeface="Courier New" pitchFamily="49" charset="0"/>
              </a:rPr>
              <a:t> -l nodes=1:ppn=4:brno</a:t>
            </a:r>
          </a:p>
          <a:p>
            <a:pPr>
              <a:lnSpc>
                <a:spcPct val="90000"/>
              </a:lnSpc>
            </a:pPr>
            <a:r>
              <a:rPr lang="en-CA" sz="1600" b="1"/>
              <a:t>negative</a:t>
            </a:r>
            <a:r>
              <a:rPr lang="en-CA" sz="1600"/>
              <a:t> specification:</a:t>
            </a:r>
          </a:p>
          <a:p>
            <a:pPr lvl="1">
              <a:lnSpc>
                <a:spcPct val="90000"/>
              </a:lnSpc>
            </a:pPr>
            <a:r>
              <a:rPr lang="en-CA" sz="1500" i="1"/>
              <a:t>general format:</a:t>
            </a:r>
            <a:r>
              <a:rPr lang="en-CA" sz="1500"/>
              <a:t> </a:t>
            </a:r>
            <a:r>
              <a:rPr lang="en-CA" sz="1500">
                <a:latin typeface="Courier New" pitchFamily="49" charset="0"/>
              </a:rPr>
              <a:t>-l nodes=…:</a:t>
            </a:r>
            <a:r>
              <a:rPr lang="en-CA" sz="1500" b="1">
                <a:latin typeface="Courier New" pitchFamily="49" charset="0"/>
              </a:rPr>
              <a:t>^</a:t>
            </a:r>
            <a:r>
              <a:rPr lang="en-CA" sz="1500">
                <a:latin typeface="Courier New" pitchFamily="49" charset="0"/>
              </a:rPr>
              <a:t>&lt;feature&gt;</a:t>
            </a:r>
          </a:p>
          <a:p>
            <a:pPr lvl="1">
              <a:lnSpc>
                <a:spcPct val="90000"/>
              </a:lnSpc>
            </a:pPr>
            <a:r>
              <a:rPr lang="en-CA" sz="1500"/>
              <a:t>e.g.,</a:t>
            </a:r>
            <a:r>
              <a:rPr lang="en-CA" sz="1500">
                <a:latin typeface="Courier New" pitchFamily="49" charset="0"/>
              </a:rPr>
              <a:t> -l nodes=1:ppn=4:^cl_manwe</a:t>
            </a:r>
          </a:p>
          <a:p>
            <a:pPr>
              <a:lnSpc>
                <a:spcPct val="90000"/>
              </a:lnSpc>
            </a:pPr>
            <a:r>
              <a:rPr lang="en-CA" sz="1600"/>
              <a:t>...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CA" sz="160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CA" sz="1600"/>
              <a:t>A list of nodes’ features can be found here: </a:t>
            </a:r>
            <a:r>
              <a:rPr lang="cs-CZ" sz="1400">
                <a:hlinkClick r:id="rId2"/>
              </a:rPr>
              <a:t>http://metavo.metacentrum.cz/pbsmon2/props</a:t>
            </a:r>
            <a:endParaRPr lang="en-CA" sz="140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CA" sz="1400"/>
          </a:p>
          <a:p>
            <a:pPr>
              <a:lnSpc>
                <a:spcPct val="90000"/>
              </a:lnSpc>
            </a:pPr>
            <a:endParaRPr lang="en-CA" sz="1600"/>
          </a:p>
        </p:txBody>
      </p:sp>
      <p:sp>
        <p:nvSpPr>
          <p:cNvPr id="7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altLang="en-US"/>
              <a:t>MetaCentrum hands-on seminar no. 1</a:t>
            </a:r>
          </a:p>
        </p:txBody>
      </p:sp>
      <p:sp>
        <p:nvSpPr>
          <p:cNvPr id="8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F1F9B-F388-4F26-8FAC-A6D2833E22E6}" type="slidenum">
              <a:rPr lang="cs-CZ" altLang="en-US"/>
              <a:pPr/>
              <a:t>17</a:t>
            </a:fld>
            <a:endParaRPr lang="cs-CZ" altLang="en-US"/>
          </a:p>
        </p:txBody>
      </p:sp>
      <p:pic>
        <p:nvPicPr>
          <p:cNvPr id="73732" name="Picture 4" descr="cesnet-logo-4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188913"/>
            <a:ext cx="1331913" cy="588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5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1125538"/>
            <a:ext cx="9144000" cy="792162"/>
          </a:xfrm>
        </p:spPr>
        <p:txBody>
          <a:bodyPr/>
          <a:lstStyle/>
          <a:p>
            <a:pPr algn="ctr"/>
            <a:r>
              <a:rPr lang="en-CA" sz="3400" b="1">
                <a:latin typeface="Arial Unicode MS" pitchFamily="34" charset="-128"/>
              </a:rPr>
              <a:t>How to … specify requested resources VI.</a:t>
            </a:r>
            <a:endParaRPr lang="cs-CZ" sz="3400">
              <a:latin typeface="Arial Unicode MS" pitchFamily="34" charset="-128"/>
            </a:endParaRPr>
          </a:p>
        </p:txBody>
      </p:sp>
      <p:sp>
        <p:nvSpPr>
          <p:cNvPr id="76802" name="Rectangle 2"/>
          <p:cNvSpPr>
            <a:spLocks noGrp="1" noChangeArrowheads="1"/>
          </p:cNvSpPr>
          <p:nvPr>
            <p:ph idx="1"/>
          </p:nvPr>
        </p:nvSpPr>
        <p:spPr>
          <a:xfrm>
            <a:off x="468313" y="1844675"/>
            <a:ext cx="8424862" cy="424815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CA" sz="2000" b="1"/>
              <a:t>Specifying memory resources </a:t>
            </a:r>
            <a:r>
              <a:rPr lang="en-CA" sz="2000"/>
              <a:t>(default = 400mb)</a:t>
            </a:r>
            <a:r>
              <a:rPr lang="en-CA" sz="2000" b="1"/>
              <a:t>:</a:t>
            </a:r>
          </a:p>
          <a:p>
            <a:r>
              <a:rPr lang="en-CA" sz="2000" i="1"/>
              <a:t>general format:</a:t>
            </a:r>
            <a:r>
              <a:rPr lang="en-CA" sz="2000"/>
              <a:t> </a:t>
            </a:r>
            <a:r>
              <a:rPr lang="en-CA" sz="2000">
                <a:latin typeface="Courier New" pitchFamily="49" charset="0"/>
              </a:rPr>
              <a:t>-l mem=...&lt;suffix&gt;</a:t>
            </a:r>
          </a:p>
          <a:p>
            <a:pPr lvl="1"/>
            <a:r>
              <a:rPr lang="en-CA" sz="1800"/>
              <a:t>e.g.,</a:t>
            </a:r>
            <a:r>
              <a:rPr lang="en-CA" sz="1800">
                <a:latin typeface="Courier New" pitchFamily="49" charset="0"/>
              </a:rPr>
              <a:t> -l mem=300mb</a:t>
            </a:r>
          </a:p>
          <a:p>
            <a:pPr lvl="1"/>
            <a:r>
              <a:rPr lang="en-CA" sz="1800"/>
              <a:t>e.g.,</a:t>
            </a:r>
            <a:r>
              <a:rPr lang="en-CA" sz="1800">
                <a:latin typeface="Courier New" pitchFamily="49" charset="0"/>
              </a:rPr>
              <a:t> -l mem=2gb</a:t>
            </a:r>
          </a:p>
          <a:p>
            <a:pPr lvl="1"/>
            <a:endParaRPr lang="en-CA" sz="1800">
              <a:latin typeface="Courier New" pitchFamily="49" charset="0"/>
            </a:endParaRPr>
          </a:p>
          <a:p>
            <a:pPr>
              <a:buFont typeface="Wingdings" pitchFamily="2" charset="2"/>
              <a:buNone/>
            </a:pPr>
            <a:r>
              <a:rPr lang="en-CA" sz="2000" b="1"/>
              <a:t>Specifying job’s maximum runtime </a:t>
            </a:r>
            <a:r>
              <a:rPr lang="en-CA" sz="2000"/>
              <a:t>(default = normal)</a:t>
            </a:r>
            <a:r>
              <a:rPr lang="en-CA" sz="2000" b="1"/>
              <a:t>:</a:t>
            </a:r>
          </a:p>
          <a:p>
            <a:r>
              <a:rPr lang="en-CA" sz="2000"/>
              <a:t>it is necessary to assign a job into a queue, providing an upper limitation on job’s runtime:</a:t>
            </a:r>
          </a:p>
          <a:p>
            <a:pPr lvl="1"/>
            <a:r>
              <a:rPr lang="en-CA" sz="1800" b="1"/>
              <a:t>short</a:t>
            </a:r>
            <a:r>
              <a:rPr lang="en-CA" sz="1800"/>
              <a:t> = 2 hours, </a:t>
            </a:r>
            <a:r>
              <a:rPr lang="en-CA" sz="1800" b="1"/>
              <a:t>normal</a:t>
            </a:r>
            <a:r>
              <a:rPr lang="en-CA" sz="1800"/>
              <a:t> (default) = 24 hours, </a:t>
            </a:r>
            <a:r>
              <a:rPr lang="en-CA" sz="1800" b="1"/>
              <a:t>long</a:t>
            </a:r>
            <a:r>
              <a:rPr lang="en-CA" sz="1800"/>
              <a:t> = 1 month</a:t>
            </a:r>
          </a:p>
          <a:p>
            <a:r>
              <a:rPr lang="en-CA" sz="2000" i="1"/>
              <a:t>general format: </a:t>
            </a:r>
            <a:r>
              <a:rPr lang="en-CA" sz="2000">
                <a:latin typeface="Courier New" pitchFamily="49" charset="0"/>
              </a:rPr>
              <a:t>-q &lt;queue_name&gt;</a:t>
            </a:r>
          </a:p>
          <a:p>
            <a:pPr lvl="1"/>
            <a:r>
              <a:rPr lang="en-CA" sz="1800"/>
              <a:t>e.g.,</a:t>
            </a:r>
            <a:r>
              <a:rPr lang="en-CA" sz="1800">
                <a:latin typeface="Courier New" pitchFamily="49" charset="0"/>
              </a:rPr>
              <a:t> -q normal</a:t>
            </a:r>
          </a:p>
          <a:p>
            <a:pPr lvl="1"/>
            <a:r>
              <a:rPr lang="en-CA" sz="1800"/>
              <a:t>e.g.,</a:t>
            </a:r>
            <a:r>
              <a:rPr lang="en-CA" sz="1800">
                <a:latin typeface="Courier New" pitchFamily="49" charset="0"/>
              </a:rPr>
              <a:t> -q long</a:t>
            </a:r>
          </a:p>
          <a:p>
            <a:pPr lvl="1"/>
            <a:endParaRPr lang="en-CA" sz="1800" i="1"/>
          </a:p>
        </p:txBody>
      </p:sp>
      <p:sp>
        <p:nvSpPr>
          <p:cNvPr id="7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altLang="en-US"/>
              <a:t>MetaCentrum hands-on seminar no. 1</a:t>
            </a:r>
          </a:p>
        </p:txBody>
      </p:sp>
      <p:sp>
        <p:nvSpPr>
          <p:cNvPr id="8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A60BD-93D6-4380-89B4-48534B9C8B06}" type="slidenum">
              <a:rPr lang="cs-CZ" altLang="en-US"/>
              <a:pPr/>
              <a:t>18</a:t>
            </a:fld>
            <a:endParaRPr lang="cs-CZ" altLang="en-US"/>
          </a:p>
        </p:txBody>
      </p:sp>
      <p:pic>
        <p:nvPicPr>
          <p:cNvPr id="76804" name="Picture 4" descr="cesnet-logo-4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188913"/>
            <a:ext cx="1331913" cy="588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3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1125538"/>
            <a:ext cx="9144000" cy="792162"/>
          </a:xfrm>
        </p:spPr>
        <p:txBody>
          <a:bodyPr/>
          <a:lstStyle/>
          <a:p>
            <a:pPr algn="ctr"/>
            <a:r>
              <a:rPr lang="en-CA" sz="3400" b="1">
                <a:latin typeface="Arial Unicode MS" pitchFamily="34" charset="-128"/>
              </a:rPr>
              <a:t>How to … specify requested resources VII.</a:t>
            </a:r>
            <a:endParaRPr lang="cs-CZ" sz="3400">
              <a:latin typeface="Arial Unicode MS" pitchFamily="34" charset="-128"/>
            </a:endParaRPr>
          </a:p>
        </p:txBody>
      </p:sp>
      <p:sp>
        <p:nvSpPr>
          <p:cNvPr id="78850" name="Rectangle 2"/>
          <p:cNvSpPr>
            <a:spLocks noGrp="1" noChangeArrowheads="1"/>
          </p:cNvSpPr>
          <p:nvPr>
            <p:ph idx="1"/>
          </p:nvPr>
        </p:nvSpPr>
        <p:spPr>
          <a:xfrm>
            <a:off x="468313" y="1844675"/>
            <a:ext cx="8424862" cy="424815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CA" sz="2000" b="1"/>
              <a:t>Specifying required software licenses:</a:t>
            </a:r>
          </a:p>
          <a:p>
            <a:r>
              <a:rPr lang="en-CA" sz="2000"/>
              <a:t>necessary when an application requires a SW licence</a:t>
            </a:r>
          </a:p>
          <a:p>
            <a:pPr lvl="1"/>
            <a:r>
              <a:rPr lang="en-CA" sz="1800"/>
              <a:t>the information is provided within an application description (see later)</a:t>
            </a:r>
          </a:p>
          <a:p>
            <a:r>
              <a:rPr lang="en-CA" sz="2000" i="1"/>
              <a:t>general format:</a:t>
            </a:r>
            <a:r>
              <a:rPr lang="en-CA" sz="2000"/>
              <a:t> </a:t>
            </a:r>
            <a:r>
              <a:rPr lang="en-CA" sz="2000">
                <a:latin typeface="Courier New" pitchFamily="49" charset="0"/>
              </a:rPr>
              <a:t>-l &lt;lic_name&gt;=&lt;amount&gt;</a:t>
            </a:r>
          </a:p>
          <a:p>
            <a:pPr lvl="1"/>
            <a:r>
              <a:rPr lang="en-CA" sz="1800"/>
              <a:t>e.g.,</a:t>
            </a:r>
            <a:r>
              <a:rPr lang="en-CA" sz="1800">
                <a:latin typeface="Courier New" pitchFamily="49" charset="0"/>
              </a:rPr>
              <a:t> -l matlab=2</a:t>
            </a:r>
          </a:p>
          <a:p>
            <a:pPr lvl="1"/>
            <a:r>
              <a:rPr lang="en-CA" sz="1800"/>
              <a:t>e.g.,</a:t>
            </a:r>
            <a:r>
              <a:rPr lang="en-CA" sz="1800">
                <a:latin typeface="Courier New" pitchFamily="49" charset="0"/>
              </a:rPr>
              <a:t> -l gridmath8=20</a:t>
            </a:r>
          </a:p>
          <a:p>
            <a:pPr>
              <a:buFont typeface="Wingdings" pitchFamily="2" charset="2"/>
              <a:buNone/>
            </a:pPr>
            <a:endParaRPr lang="en-CA" sz="2000">
              <a:latin typeface="Courier New" pitchFamily="49" charset="0"/>
            </a:endParaRPr>
          </a:p>
          <a:p>
            <a:pPr>
              <a:buFont typeface="Wingdings" pitchFamily="2" charset="2"/>
              <a:buNone/>
            </a:pPr>
            <a:r>
              <a:rPr lang="en-CA" sz="2000" b="1"/>
              <a:t>Other resources’ specification:</a:t>
            </a:r>
          </a:p>
          <a:p>
            <a:r>
              <a:rPr lang="en-CA" sz="2000" i="1"/>
              <a:t>scratch space:</a:t>
            </a:r>
            <a:r>
              <a:rPr lang="en-CA" sz="2000" b="1"/>
              <a:t> </a:t>
            </a:r>
            <a:r>
              <a:rPr lang="en-CA" sz="2000">
                <a:latin typeface="Courier New" pitchFamily="49" charset="0"/>
              </a:rPr>
              <a:t>-l scratch=&lt;amount&gt;&lt;suffix&gt;</a:t>
            </a:r>
          </a:p>
          <a:p>
            <a:pPr lvl="1"/>
            <a:r>
              <a:rPr lang="en-CA" sz="1800">
                <a:latin typeface="Courier New" pitchFamily="49" charset="0"/>
              </a:rPr>
              <a:t>e.g., -l scratch=500mb</a:t>
            </a:r>
          </a:p>
          <a:p>
            <a:r>
              <a:rPr lang="en-CA" sz="2000"/>
              <a:t>...</a:t>
            </a:r>
          </a:p>
        </p:txBody>
      </p:sp>
      <p:sp>
        <p:nvSpPr>
          <p:cNvPr id="7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altLang="en-US"/>
              <a:t>MetaCentrum hands-on seminar no. 1</a:t>
            </a:r>
          </a:p>
        </p:txBody>
      </p:sp>
      <p:sp>
        <p:nvSpPr>
          <p:cNvPr id="8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13046-4806-462D-8BD1-10669F4ED935}" type="slidenum">
              <a:rPr lang="cs-CZ" altLang="en-US"/>
              <a:pPr/>
              <a:t>19</a:t>
            </a:fld>
            <a:endParaRPr lang="cs-CZ" altLang="en-US"/>
          </a:p>
        </p:txBody>
      </p:sp>
      <p:pic>
        <p:nvPicPr>
          <p:cNvPr id="78852" name="Picture 4" descr="cesnet-logo-4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188913"/>
            <a:ext cx="1331913" cy="588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1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1052513"/>
            <a:ext cx="9144000" cy="792162"/>
          </a:xfrm>
        </p:spPr>
        <p:txBody>
          <a:bodyPr/>
          <a:lstStyle/>
          <a:p>
            <a:pPr algn="ctr"/>
            <a:r>
              <a:rPr lang="en-CA" sz="3400" b="1">
                <a:latin typeface="Arial Unicode MS" pitchFamily="34" charset="-128"/>
              </a:rPr>
              <a:t>Overview</a:t>
            </a:r>
            <a:endParaRPr lang="cs-CZ" sz="3400">
              <a:latin typeface="Arial Unicode MS" pitchFamily="34" charset="-128"/>
            </a:endParaRPr>
          </a:p>
        </p:txBody>
      </p:sp>
      <p:sp>
        <p:nvSpPr>
          <p:cNvPr id="55298" name="Rectangle 2"/>
          <p:cNvSpPr>
            <a:spLocks noGrp="1" noChangeArrowheads="1"/>
          </p:cNvSpPr>
          <p:nvPr>
            <p:ph idx="1"/>
          </p:nvPr>
        </p:nvSpPr>
        <p:spPr>
          <a:xfrm>
            <a:off x="179388" y="1951509"/>
            <a:ext cx="8785225" cy="414178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CA" sz="2200" b="1" dirty="0">
                <a:solidFill>
                  <a:srgbClr val="FF0000"/>
                </a:solidFill>
              </a:rPr>
              <a:t>Brief </a:t>
            </a:r>
            <a:r>
              <a:rPr lang="en-CA" sz="2200" b="1" dirty="0" err="1">
                <a:solidFill>
                  <a:srgbClr val="FF0000"/>
                </a:solidFill>
              </a:rPr>
              <a:t>MetaCentrum</a:t>
            </a:r>
            <a:r>
              <a:rPr lang="en-CA" sz="2200" b="1" dirty="0">
                <a:solidFill>
                  <a:srgbClr val="FF0000"/>
                </a:solidFill>
              </a:rPr>
              <a:t> introduction</a:t>
            </a:r>
          </a:p>
          <a:p>
            <a:pPr>
              <a:lnSpc>
                <a:spcPct val="90000"/>
              </a:lnSpc>
            </a:pPr>
            <a:r>
              <a:rPr lang="en-CA" sz="2200" dirty="0"/>
              <a:t>Grid infrastructure overview</a:t>
            </a:r>
          </a:p>
          <a:p>
            <a:pPr>
              <a:lnSpc>
                <a:spcPct val="90000"/>
              </a:lnSpc>
            </a:pPr>
            <a:r>
              <a:rPr lang="en-CA" sz="2200" dirty="0"/>
              <a:t>How to … specify requested resources </a:t>
            </a:r>
          </a:p>
          <a:p>
            <a:pPr>
              <a:lnSpc>
                <a:spcPct val="90000"/>
              </a:lnSpc>
            </a:pPr>
            <a:r>
              <a:rPr lang="en-CA" sz="2200" dirty="0"/>
              <a:t>How to … run an interactive job</a:t>
            </a:r>
          </a:p>
          <a:p>
            <a:pPr>
              <a:lnSpc>
                <a:spcPct val="90000"/>
              </a:lnSpc>
            </a:pPr>
            <a:r>
              <a:rPr lang="en-CA" sz="2200" dirty="0"/>
              <a:t>How to … use application modules</a:t>
            </a:r>
          </a:p>
          <a:p>
            <a:pPr>
              <a:lnSpc>
                <a:spcPct val="90000"/>
              </a:lnSpc>
            </a:pPr>
            <a:r>
              <a:rPr lang="en-CA" sz="2200" dirty="0"/>
              <a:t>How to … run a batch job</a:t>
            </a:r>
          </a:p>
          <a:p>
            <a:pPr>
              <a:lnSpc>
                <a:spcPct val="90000"/>
              </a:lnSpc>
            </a:pPr>
            <a:r>
              <a:rPr lang="en-CA" sz="2200" dirty="0"/>
              <a:t>How to … determine a job state</a:t>
            </a:r>
          </a:p>
          <a:p>
            <a:pPr>
              <a:lnSpc>
                <a:spcPct val="90000"/>
              </a:lnSpc>
            </a:pPr>
            <a:r>
              <a:rPr lang="en-CA" sz="2200" dirty="0"/>
              <a:t>How to … run a parallel/distributed computation</a:t>
            </a:r>
          </a:p>
          <a:p>
            <a:pPr>
              <a:lnSpc>
                <a:spcPct val="90000"/>
              </a:lnSpc>
            </a:pPr>
            <a:endParaRPr lang="en-CA" sz="2200" dirty="0"/>
          </a:p>
          <a:p>
            <a:pPr>
              <a:lnSpc>
                <a:spcPct val="90000"/>
              </a:lnSpc>
            </a:pPr>
            <a:r>
              <a:rPr lang="en-CA" sz="2200" dirty="0"/>
              <a:t>Brief CERIT-SC Centre introduction</a:t>
            </a:r>
          </a:p>
          <a:p>
            <a:pPr>
              <a:lnSpc>
                <a:spcPct val="90000"/>
              </a:lnSpc>
            </a:pPr>
            <a:r>
              <a:rPr lang="en-CA" sz="2200" dirty="0"/>
              <a:t>CERIT-SC specifics</a:t>
            </a:r>
            <a:endParaRPr lang="cs-CZ" sz="2200" dirty="0"/>
          </a:p>
        </p:txBody>
      </p:sp>
      <p:sp>
        <p:nvSpPr>
          <p:cNvPr id="7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altLang="en-US" dirty="0" err="1"/>
              <a:t>MetaCentrum</a:t>
            </a:r>
            <a:r>
              <a:rPr lang="cs-CZ" altLang="en-US" dirty="0"/>
              <a:t> </a:t>
            </a:r>
            <a:r>
              <a:rPr lang="cs-CZ" altLang="en-US" dirty="0" err="1"/>
              <a:t>hands</a:t>
            </a:r>
            <a:r>
              <a:rPr lang="cs-CZ" altLang="en-US" dirty="0"/>
              <a:t>-on </a:t>
            </a:r>
            <a:r>
              <a:rPr lang="cs-CZ" altLang="en-US" dirty="0" err="1"/>
              <a:t>seminar</a:t>
            </a:r>
            <a:r>
              <a:rPr lang="cs-CZ" altLang="en-US" dirty="0"/>
              <a:t> no. 1</a:t>
            </a:r>
          </a:p>
        </p:txBody>
      </p:sp>
      <p:sp>
        <p:nvSpPr>
          <p:cNvPr id="8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FA153-0DF4-401F-ADEF-2F7976FD003F}" type="slidenum">
              <a:rPr lang="cs-CZ" altLang="en-US"/>
              <a:pPr/>
              <a:t>2</a:t>
            </a:fld>
            <a:endParaRPr lang="cs-CZ" altLang="en-US"/>
          </a:p>
        </p:txBody>
      </p:sp>
      <p:pic>
        <p:nvPicPr>
          <p:cNvPr id="55300" name="Picture 4" descr="cesnet-logo-4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188913"/>
            <a:ext cx="1331913" cy="588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9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1125538"/>
            <a:ext cx="9144000" cy="792162"/>
          </a:xfrm>
        </p:spPr>
        <p:txBody>
          <a:bodyPr/>
          <a:lstStyle/>
          <a:p>
            <a:pPr algn="ctr"/>
            <a:r>
              <a:rPr lang="en-CA" sz="3400" b="1">
                <a:latin typeface="Arial Unicode MS" pitchFamily="34" charset="-128"/>
              </a:rPr>
              <a:t>How to … specify requested resources VIII.</a:t>
            </a:r>
            <a:endParaRPr lang="cs-CZ" sz="3400">
              <a:latin typeface="Arial Unicode MS" pitchFamily="34" charset="-128"/>
            </a:endParaRPr>
          </a:p>
        </p:txBody>
      </p:sp>
      <p:sp>
        <p:nvSpPr>
          <p:cNvPr id="77826" name="Rectangle 2"/>
          <p:cNvSpPr>
            <a:spLocks noGrp="1" noChangeArrowheads="1"/>
          </p:cNvSpPr>
          <p:nvPr>
            <p:ph idx="1"/>
          </p:nvPr>
        </p:nvSpPr>
        <p:spPr>
          <a:xfrm>
            <a:off x="468313" y="1844675"/>
            <a:ext cx="8424862" cy="424815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CA" sz="2000" b="1"/>
              <a:t>Questions and Answers:</a:t>
            </a:r>
          </a:p>
          <a:p>
            <a:r>
              <a:rPr lang="en-CA" sz="2000" i="1"/>
              <a:t>Why is it necessary to specify the resources in a proper number/amount?</a:t>
            </a:r>
          </a:p>
          <a:p>
            <a:pPr lvl="1"/>
            <a:r>
              <a:rPr lang="en-CA" sz="1800"/>
              <a:t>because when a job consumes more resources than announced, may be </a:t>
            </a:r>
            <a:r>
              <a:rPr lang="en-CA" sz="1800" b="1"/>
              <a:t>killed</a:t>
            </a:r>
            <a:r>
              <a:rPr lang="en-CA" sz="1800"/>
              <a:t> by us</a:t>
            </a:r>
          </a:p>
          <a:p>
            <a:pPr lvl="2"/>
            <a:r>
              <a:rPr lang="en-CA" sz="1600"/>
              <a:t>otherwise it may influence other processes running on the node</a:t>
            </a:r>
          </a:p>
          <a:p>
            <a:r>
              <a:rPr lang="en-CA" sz="2000" i="1"/>
              <a:t>Why is it necessary not to ask for excessive number/amount of resources?</a:t>
            </a:r>
          </a:p>
          <a:p>
            <a:pPr lvl="1"/>
            <a:r>
              <a:rPr lang="en-CA" sz="1800"/>
              <a:t>the jobs having smaller resource requirements are started </a:t>
            </a:r>
            <a:br>
              <a:rPr lang="en-CA" sz="1800"/>
            </a:br>
            <a:r>
              <a:rPr lang="en-CA" sz="1800"/>
              <a:t>(i.e., get the time slot) </a:t>
            </a:r>
            <a:r>
              <a:rPr lang="en-CA" sz="1800" b="1"/>
              <a:t>faster</a:t>
            </a:r>
          </a:p>
          <a:p>
            <a:endParaRPr lang="en-CA" sz="2000"/>
          </a:p>
          <a:p>
            <a:r>
              <a:rPr lang="en-CA" sz="2000" i="1"/>
              <a:t>Any other questions?</a:t>
            </a:r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altLang="en-US"/>
              <a:t>MetaCentrum hands-on seminar no. 1</a:t>
            </a:r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D1009-4FE9-4A87-80FE-D507B0B2A54A}" type="slidenum">
              <a:rPr lang="cs-CZ" altLang="en-US"/>
              <a:pPr/>
              <a:t>20</a:t>
            </a:fld>
            <a:endParaRPr lang="cs-CZ" altLang="en-US"/>
          </a:p>
        </p:txBody>
      </p:sp>
      <p:pic>
        <p:nvPicPr>
          <p:cNvPr id="77828" name="Picture 4" descr="cesnet-logo-4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188913"/>
            <a:ext cx="1331913" cy="588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830" name="Picture 6" descr="RR-Ques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4508500"/>
            <a:ext cx="1619250" cy="161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7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1125538"/>
            <a:ext cx="9144000" cy="792162"/>
          </a:xfrm>
        </p:spPr>
        <p:txBody>
          <a:bodyPr/>
          <a:lstStyle/>
          <a:p>
            <a:pPr algn="ctr"/>
            <a:r>
              <a:rPr lang="en-CA" sz="3400" b="1">
                <a:latin typeface="Arial Unicode MS" pitchFamily="34" charset="-128"/>
              </a:rPr>
              <a:t>How to … specify requested resources IX.</a:t>
            </a:r>
            <a:endParaRPr lang="cs-CZ" sz="3400">
              <a:latin typeface="Arial Unicode MS" pitchFamily="34" charset="-128"/>
            </a:endParaRPr>
          </a:p>
        </p:txBody>
      </p:sp>
      <p:sp>
        <p:nvSpPr>
          <p:cNvPr id="79874" name="Rectangle 2"/>
          <p:cNvSpPr>
            <a:spLocks noGrp="1" noChangeArrowheads="1"/>
          </p:cNvSpPr>
          <p:nvPr>
            <p:ph idx="1"/>
          </p:nvPr>
        </p:nvSpPr>
        <p:spPr>
          <a:xfrm>
            <a:off x="468313" y="1844675"/>
            <a:ext cx="8424862" cy="424815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CA" sz="2000" b="1" dirty="0"/>
              <a:t>Examples:</a:t>
            </a:r>
          </a:p>
          <a:p>
            <a:r>
              <a:rPr lang="en-CA" sz="2000" i="1" dirty="0"/>
              <a:t>Ask for a single node with 4 CPUs, 1gb of memory.</a:t>
            </a:r>
          </a:p>
          <a:p>
            <a:pPr lvl="1"/>
            <a:r>
              <a:rPr lang="en-CA" sz="1800" dirty="0" err="1">
                <a:latin typeface="Courier New" pitchFamily="49" charset="0"/>
              </a:rPr>
              <a:t>qsub</a:t>
            </a:r>
            <a:r>
              <a:rPr lang="en-CA" sz="1800" dirty="0">
                <a:latin typeface="Courier New" pitchFamily="49" charset="0"/>
              </a:rPr>
              <a:t> –l nodes=1:ppn=4 –l </a:t>
            </a:r>
            <a:r>
              <a:rPr lang="en-CA" sz="1800" dirty="0" err="1">
                <a:latin typeface="Courier New" pitchFamily="49" charset="0"/>
              </a:rPr>
              <a:t>mem</a:t>
            </a:r>
            <a:r>
              <a:rPr lang="en-CA" sz="1800" dirty="0">
                <a:latin typeface="Courier New" pitchFamily="49" charset="0"/>
              </a:rPr>
              <a:t>=1gb</a:t>
            </a:r>
          </a:p>
          <a:p>
            <a:r>
              <a:rPr lang="en-CA" sz="2000" i="1" dirty="0"/>
              <a:t>Ask for two nodes – a single one with 1 CPU, the other two having 5 CPUs and being from the </a:t>
            </a:r>
            <a:r>
              <a:rPr lang="en-CA" sz="2000" i="1" dirty="0" err="1"/>
              <a:t>manwe</a:t>
            </a:r>
            <a:r>
              <a:rPr lang="en-CA" sz="2000" i="1" dirty="0"/>
              <a:t> cluster.</a:t>
            </a:r>
          </a:p>
          <a:p>
            <a:pPr lvl="1"/>
            <a:r>
              <a:rPr lang="en-CA" sz="1800" i="1" dirty="0"/>
              <a:t>???</a:t>
            </a:r>
          </a:p>
          <a:p>
            <a:r>
              <a:rPr lang="en-CA" sz="2000" i="1" dirty="0"/>
              <a:t>Ask for a single node (1 CPU) – the job will run approx. 3 days and will consume up to 10gb of memory.</a:t>
            </a:r>
          </a:p>
          <a:p>
            <a:pPr lvl="1"/>
            <a:r>
              <a:rPr lang="en-CA" sz="1800" i="1" dirty="0"/>
              <a:t>???</a:t>
            </a:r>
          </a:p>
          <a:p>
            <a:r>
              <a:rPr lang="en-CA" sz="2000" i="1" dirty="0"/>
              <a:t>Ask for 2 nodes (1 CPU per node) not being located </a:t>
            </a:r>
            <a:br>
              <a:rPr lang="en-CA" sz="2000" i="1" dirty="0"/>
            </a:br>
            <a:r>
              <a:rPr lang="en-CA" sz="2000" i="1" dirty="0"/>
              <a:t>in Brno.</a:t>
            </a:r>
          </a:p>
          <a:p>
            <a:pPr lvl="1"/>
            <a:r>
              <a:rPr lang="en-CA" sz="1800" i="1" dirty="0"/>
              <a:t>???</a:t>
            </a:r>
          </a:p>
          <a:p>
            <a:endParaRPr lang="en-CA" sz="2000" i="1" dirty="0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altLang="en-US"/>
              <a:t>MetaCentrum hands-on seminar no. 1</a:t>
            </a:r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12D9A-2D99-44F1-9D7A-44D547FC43FD}" type="slidenum">
              <a:rPr lang="cs-CZ" altLang="en-US"/>
              <a:pPr/>
              <a:t>21</a:t>
            </a:fld>
            <a:endParaRPr lang="cs-CZ" altLang="en-US"/>
          </a:p>
        </p:txBody>
      </p:sp>
      <p:pic>
        <p:nvPicPr>
          <p:cNvPr id="79876" name="Picture 4" descr="cesnet-logo-4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188913"/>
            <a:ext cx="1331913" cy="588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878" name="Picture 6" descr="RR-Ques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4508500"/>
            <a:ext cx="1619250" cy="161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21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1052513"/>
            <a:ext cx="9144000" cy="792162"/>
          </a:xfrm>
        </p:spPr>
        <p:txBody>
          <a:bodyPr/>
          <a:lstStyle/>
          <a:p>
            <a:pPr algn="ctr"/>
            <a:r>
              <a:rPr lang="en-CA" sz="3400" b="1">
                <a:latin typeface="Arial Unicode MS" pitchFamily="34" charset="-128"/>
              </a:rPr>
              <a:t>Overview</a:t>
            </a:r>
            <a:endParaRPr lang="cs-CZ" sz="3400">
              <a:latin typeface="Arial Unicode MS" pitchFamily="34" charset="-128"/>
            </a:endParaRPr>
          </a:p>
        </p:txBody>
      </p:sp>
      <p:sp>
        <p:nvSpPr>
          <p:cNvPr id="111619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1773238"/>
            <a:ext cx="8785225" cy="414178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CA" sz="2200"/>
              <a:t>Brief MetaCentrum introduction</a:t>
            </a:r>
          </a:p>
          <a:p>
            <a:pPr>
              <a:lnSpc>
                <a:spcPct val="90000"/>
              </a:lnSpc>
            </a:pPr>
            <a:r>
              <a:rPr lang="en-CA" sz="2200"/>
              <a:t>Grid infrastructure overview</a:t>
            </a:r>
          </a:p>
          <a:p>
            <a:pPr>
              <a:lnSpc>
                <a:spcPct val="90000"/>
              </a:lnSpc>
            </a:pPr>
            <a:r>
              <a:rPr lang="en-CA" sz="2200"/>
              <a:t>How to … specify requested resources </a:t>
            </a:r>
          </a:p>
          <a:p>
            <a:pPr>
              <a:lnSpc>
                <a:spcPct val="90000"/>
              </a:lnSpc>
            </a:pPr>
            <a:r>
              <a:rPr lang="en-CA" sz="2200" b="1">
                <a:solidFill>
                  <a:srgbClr val="FF0000"/>
                </a:solidFill>
              </a:rPr>
              <a:t>How to … run an interactive job</a:t>
            </a:r>
          </a:p>
          <a:p>
            <a:pPr>
              <a:lnSpc>
                <a:spcPct val="90000"/>
              </a:lnSpc>
            </a:pPr>
            <a:r>
              <a:rPr lang="en-CA" sz="2200"/>
              <a:t>How to … use application modules</a:t>
            </a:r>
          </a:p>
          <a:p>
            <a:pPr>
              <a:lnSpc>
                <a:spcPct val="90000"/>
              </a:lnSpc>
            </a:pPr>
            <a:r>
              <a:rPr lang="en-CA" sz="2200"/>
              <a:t>How to … run a batch job</a:t>
            </a:r>
          </a:p>
          <a:p>
            <a:pPr>
              <a:lnSpc>
                <a:spcPct val="90000"/>
              </a:lnSpc>
            </a:pPr>
            <a:r>
              <a:rPr lang="en-CA" sz="2200"/>
              <a:t>How to … determine a job state</a:t>
            </a:r>
          </a:p>
          <a:p>
            <a:pPr>
              <a:lnSpc>
                <a:spcPct val="90000"/>
              </a:lnSpc>
            </a:pPr>
            <a:r>
              <a:rPr lang="en-CA" sz="2200"/>
              <a:t>How to … run a parallel/distributed computation</a:t>
            </a:r>
          </a:p>
          <a:p>
            <a:pPr>
              <a:lnSpc>
                <a:spcPct val="90000"/>
              </a:lnSpc>
            </a:pPr>
            <a:endParaRPr lang="en-CA" sz="2200"/>
          </a:p>
          <a:p>
            <a:pPr>
              <a:lnSpc>
                <a:spcPct val="90000"/>
              </a:lnSpc>
            </a:pPr>
            <a:r>
              <a:rPr lang="en-CA" sz="2200"/>
              <a:t>Brief CERIT-SC Centre introduction</a:t>
            </a:r>
          </a:p>
          <a:p>
            <a:pPr>
              <a:lnSpc>
                <a:spcPct val="90000"/>
              </a:lnSpc>
            </a:pPr>
            <a:r>
              <a:rPr lang="en-CA" sz="2200"/>
              <a:t>CERIT-SC specifics</a:t>
            </a:r>
            <a:endParaRPr lang="cs-CZ" sz="2200"/>
          </a:p>
        </p:txBody>
      </p:sp>
      <p:sp>
        <p:nvSpPr>
          <p:cNvPr id="7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altLang="en-US"/>
              <a:t>MetaCentrum hands-on seminar no. 1</a:t>
            </a:r>
          </a:p>
        </p:txBody>
      </p:sp>
      <p:sp>
        <p:nvSpPr>
          <p:cNvPr id="8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568D2-DA52-4EE8-AB63-0CCB780B13B2}" type="slidenum">
              <a:rPr lang="cs-CZ" altLang="en-US"/>
              <a:pPr/>
              <a:t>22</a:t>
            </a:fld>
            <a:endParaRPr lang="cs-CZ" altLang="en-US"/>
          </a:p>
        </p:txBody>
      </p:sp>
      <p:pic>
        <p:nvPicPr>
          <p:cNvPr id="111620" name="Picture 4" descr="cesnet-logo-4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188913"/>
            <a:ext cx="1331913" cy="588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01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1125538"/>
            <a:ext cx="9144000" cy="792162"/>
          </a:xfrm>
        </p:spPr>
        <p:txBody>
          <a:bodyPr/>
          <a:lstStyle/>
          <a:p>
            <a:pPr algn="ctr"/>
            <a:r>
              <a:rPr lang="en-CA" sz="3400" b="1">
                <a:latin typeface="Arial Unicode MS" pitchFamily="34" charset="-128"/>
              </a:rPr>
              <a:t>How to … run an interactive job I.</a:t>
            </a:r>
            <a:endParaRPr lang="cs-CZ" sz="3400">
              <a:latin typeface="Arial Unicode MS" pitchFamily="34" charset="-128"/>
            </a:endParaRPr>
          </a:p>
        </p:txBody>
      </p:sp>
      <p:sp>
        <p:nvSpPr>
          <p:cNvPr id="80898" name="Rectangle 2"/>
          <p:cNvSpPr>
            <a:spLocks noGrp="1" noChangeArrowheads="1"/>
          </p:cNvSpPr>
          <p:nvPr>
            <p:ph idx="1"/>
          </p:nvPr>
        </p:nvSpPr>
        <p:spPr>
          <a:xfrm>
            <a:off x="468313" y="1844675"/>
            <a:ext cx="8424862" cy="424815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CA" sz="2000" b="1"/>
              <a:t>Interactive jobs:</a:t>
            </a:r>
          </a:p>
          <a:p>
            <a:r>
              <a:rPr lang="en-CA" sz="2000"/>
              <a:t>result in getting a prompt on a single </a:t>
            </a:r>
            <a:r>
              <a:rPr lang="en-CA" sz="2000" b="1"/>
              <a:t>(master) node</a:t>
            </a:r>
          </a:p>
          <a:p>
            <a:pPr lvl="1"/>
            <a:r>
              <a:rPr lang="en-CA" sz="1800"/>
              <a:t>one may perform interactive computations</a:t>
            </a:r>
          </a:p>
          <a:p>
            <a:pPr lvl="1"/>
            <a:r>
              <a:rPr lang="en-CA" sz="1800"/>
              <a:t>the other nodes, if requested, remain allocated and accessible (see later)</a:t>
            </a:r>
          </a:p>
          <a:p>
            <a:endParaRPr lang="en-CA" sz="2000"/>
          </a:p>
          <a:p>
            <a:r>
              <a:rPr lang="en-CA" sz="2000"/>
              <a:t>How to </a:t>
            </a:r>
            <a:r>
              <a:rPr lang="en-CA" sz="2000" b="1"/>
              <a:t>ask for</a:t>
            </a:r>
            <a:r>
              <a:rPr lang="en-CA" sz="2000"/>
              <a:t> an </a:t>
            </a:r>
            <a:r>
              <a:rPr lang="en-CA" sz="2000" b="1"/>
              <a:t>interactive job</a:t>
            </a:r>
            <a:r>
              <a:rPr lang="en-CA" sz="2000"/>
              <a:t>?</a:t>
            </a:r>
          </a:p>
          <a:p>
            <a:pPr lvl="1"/>
            <a:r>
              <a:rPr lang="en-CA" sz="1800"/>
              <a:t>add the option “</a:t>
            </a:r>
            <a:r>
              <a:rPr lang="en-CA" sz="1800">
                <a:latin typeface="Courier New" pitchFamily="49" charset="0"/>
              </a:rPr>
              <a:t>-I</a:t>
            </a:r>
            <a:r>
              <a:rPr lang="en-CA" sz="1800"/>
              <a:t>” to the qsub command</a:t>
            </a:r>
          </a:p>
          <a:p>
            <a:pPr lvl="1"/>
            <a:r>
              <a:rPr lang="en-CA" sz="1800"/>
              <a:t>e.g., </a:t>
            </a:r>
            <a:r>
              <a:rPr lang="en-CA" sz="1800">
                <a:latin typeface="Courier New" pitchFamily="49" charset="0"/>
              </a:rPr>
              <a:t>qsub </a:t>
            </a:r>
            <a:r>
              <a:rPr lang="en-CA" sz="1800" b="1">
                <a:latin typeface="Courier New" pitchFamily="49" charset="0"/>
              </a:rPr>
              <a:t>–I</a:t>
            </a:r>
            <a:r>
              <a:rPr lang="en-CA" sz="1800">
                <a:latin typeface="Courier New" pitchFamily="49" charset="0"/>
              </a:rPr>
              <a:t> –l nodes=1:ppn=4:cl_mandos</a:t>
            </a:r>
          </a:p>
          <a:p>
            <a:endParaRPr lang="en-CA" sz="2000">
              <a:latin typeface="Courier New" pitchFamily="49" charset="0"/>
            </a:endParaRPr>
          </a:p>
          <a:p>
            <a:r>
              <a:rPr lang="en-CA" sz="2000" b="1"/>
              <a:t>Example</a:t>
            </a:r>
            <a:r>
              <a:rPr lang="en-CA" sz="2000"/>
              <a:t> (valid for this demo session):</a:t>
            </a:r>
          </a:p>
          <a:p>
            <a:pPr lvl="1"/>
            <a:r>
              <a:rPr lang="en-CA" sz="1800">
                <a:latin typeface="Courier New" pitchFamily="49" charset="0"/>
              </a:rPr>
              <a:t>qsub </a:t>
            </a:r>
            <a:r>
              <a:rPr lang="en-CA" sz="1800" b="1">
                <a:latin typeface="Courier New" pitchFamily="49" charset="0"/>
              </a:rPr>
              <a:t>–I</a:t>
            </a:r>
            <a:r>
              <a:rPr lang="en-CA" sz="1800">
                <a:latin typeface="Courier New" pitchFamily="49" charset="0"/>
              </a:rPr>
              <a:t> </a:t>
            </a:r>
            <a:r>
              <a:rPr lang="en-CA" sz="1800" b="1">
                <a:solidFill>
                  <a:srgbClr val="FF0000"/>
                </a:solidFill>
                <a:latin typeface="Courier New" pitchFamily="49" charset="0"/>
              </a:rPr>
              <a:t>–q short</a:t>
            </a:r>
            <a:r>
              <a:rPr lang="en-CA" sz="1800">
                <a:latin typeface="Courier New" pitchFamily="49" charset="0"/>
              </a:rPr>
              <a:t> –l nodes=1:ppn=1</a:t>
            </a:r>
            <a:endParaRPr lang="en-CA" sz="1800" b="1">
              <a:solidFill>
                <a:srgbClr val="FF0000"/>
              </a:solidFill>
              <a:latin typeface="Courier New" pitchFamily="49" charset="0"/>
            </a:endParaRPr>
          </a:p>
        </p:txBody>
      </p:sp>
      <p:sp>
        <p:nvSpPr>
          <p:cNvPr id="7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altLang="en-US"/>
              <a:t>MetaCentrum hands-on seminar no. 1</a:t>
            </a:r>
          </a:p>
        </p:txBody>
      </p:sp>
      <p:sp>
        <p:nvSpPr>
          <p:cNvPr id="8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573D0-0EC6-48E3-BB0D-C3858DBE8454}" type="slidenum">
              <a:rPr lang="cs-CZ" altLang="en-US"/>
              <a:pPr/>
              <a:t>23</a:t>
            </a:fld>
            <a:endParaRPr lang="cs-CZ" altLang="en-US"/>
          </a:p>
        </p:txBody>
      </p:sp>
      <p:pic>
        <p:nvPicPr>
          <p:cNvPr id="80900" name="Picture 4" descr="cesnet-logo-4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188913"/>
            <a:ext cx="1331913" cy="588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61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1125538"/>
            <a:ext cx="9144000" cy="792162"/>
          </a:xfrm>
        </p:spPr>
        <p:txBody>
          <a:bodyPr/>
          <a:lstStyle/>
          <a:p>
            <a:pPr algn="ctr"/>
            <a:r>
              <a:rPr lang="en-CA" sz="3400" b="1">
                <a:latin typeface="Arial Unicode MS" pitchFamily="34" charset="-128"/>
              </a:rPr>
              <a:t>How to … run an interactive job II.</a:t>
            </a:r>
            <a:endParaRPr lang="cs-CZ" sz="3400">
              <a:latin typeface="Arial Unicode MS" pitchFamily="34" charset="-128"/>
            </a:endParaRPr>
          </a:p>
        </p:txBody>
      </p:sp>
      <p:sp>
        <p:nvSpPr>
          <p:cNvPr id="96258" name="Rectangle 2"/>
          <p:cNvSpPr>
            <a:spLocks noGrp="1" noChangeArrowheads="1"/>
          </p:cNvSpPr>
          <p:nvPr>
            <p:ph idx="1"/>
          </p:nvPr>
        </p:nvSpPr>
        <p:spPr>
          <a:xfrm>
            <a:off x="468313" y="1773238"/>
            <a:ext cx="8424862" cy="446405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CA" sz="2000" b="1"/>
              <a:t>Textual mode: </a:t>
            </a:r>
            <a:r>
              <a:rPr lang="en-CA" sz="2000"/>
              <a:t>simple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CA" sz="2000" b="1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CA" sz="2000" b="1"/>
              <a:t>Graphical mode:</a:t>
            </a:r>
          </a:p>
          <a:p>
            <a:pPr>
              <a:lnSpc>
                <a:spcPct val="90000"/>
              </a:lnSpc>
            </a:pPr>
            <a:r>
              <a:rPr lang="en-CA" sz="2000" i="1"/>
              <a:t>(preferred)</a:t>
            </a:r>
            <a:r>
              <a:rPr lang="en-CA" sz="2000" b="1"/>
              <a:t> exporting a display</a:t>
            </a:r>
            <a:r>
              <a:rPr lang="en-CA" sz="2000"/>
              <a:t> from the master node to a Linux box:</a:t>
            </a:r>
          </a:p>
          <a:p>
            <a:pPr lvl="1">
              <a:lnSpc>
                <a:spcPct val="90000"/>
              </a:lnSpc>
            </a:pPr>
            <a:r>
              <a:rPr lang="en-CA" sz="1800">
                <a:latin typeface="Courier New" pitchFamily="49" charset="0"/>
              </a:rPr>
              <a:t>export DISPLAY=mycomputer.mydomain.cz:0.0</a:t>
            </a:r>
          </a:p>
          <a:p>
            <a:pPr lvl="1">
              <a:lnSpc>
                <a:spcPct val="90000"/>
              </a:lnSpc>
            </a:pPr>
            <a:r>
              <a:rPr lang="en-CA" sz="1800"/>
              <a:t>on a Linux box, run </a:t>
            </a:r>
            <a:r>
              <a:rPr lang="en-CA" sz="1800">
                <a:latin typeface="Courier New" pitchFamily="49" charset="0"/>
              </a:rPr>
              <a:t>“xhost +” </a:t>
            </a:r>
            <a:r>
              <a:rPr lang="en-CA" sz="1800"/>
              <a:t>to allow all the remote clients to connect</a:t>
            </a:r>
          </a:p>
          <a:p>
            <a:pPr lvl="2">
              <a:lnSpc>
                <a:spcPct val="90000"/>
              </a:lnSpc>
            </a:pPr>
            <a:r>
              <a:rPr lang="en-CA" sz="1600"/>
              <a:t>be sure that your display manager allows remote connections</a:t>
            </a:r>
          </a:p>
          <a:p>
            <a:pPr>
              <a:lnSpc>
                <a:spcPct val="90000"/>
              </a:lnSpc>
            </a:pPr>
            <a:r>
              <a:rPr lang="en-CA" sz="1900" b="1"/>
              <a:t>tunnelling a display through </a:t>
            </a:r>
            <a:r>
              <a:rPr lang="en-CA" sz="1900" b="1">
                <a:latin typeface="Courier New" pitchFamily="49" charset="0"/>
              </a:rPr>
              <a:t>ssh</a:t>
            </a:r>
            <a:r>
              <a:rPr lang="en-CA" sz="1900" b="1"/>
              <a:t> </a:t>
            </a:r>
            <a:r>
              <a:rPr lang="en-CA" sz="1900"/>
              <a:t>(Windows or Linux)</a:t>
            </a:r>
            <a:r>
              <a:rPr lang="en-CA" sz="1900" b="1"/>
              <a:t>:</a:t>
            </a:r>
          </a:p>
          <a:p>
            <a:pPr lvl="1">
              <a:lnSpc>
                <a:spcPct val="90000"/>
              </a:lnSpc>
            </a:pPr>
            <a:r>
              <a:rPr lang="en-CA" sz="1700"/>
              <a:t>once having an interactive job running, connect to the master node from a different terminal:</a:t>
            </a:r>
          </a:p>
          <a:p>
            <a:pPr lvl="2">
              <a:lnSpc>
                <a:spcPct val="90000"/>
              </a:lnSpc>
            </a:pPr>
            <a:r>
              <a:rPr lang="en-CA" sz="1500"/>
              <a:t>Linux: </a:t>
            </a:r>
            <a:r>
              <a:rPr lang="en-CA" sz="1500">
                <a:latin typeface="Courier New" pitchFamily="49" charset="0"/>
              </a:rPr>
              <a:t>ssh –X master_node.metacentrum.cz</a:t>
            </a:r>
          </a:p>
          <a:p>
            <a:pPr lvl="2">
              <a:lnSpc>
                <a:spcPct val="90000"/>
              </a:lnSpc>
            </a:pPr>
            <a:r>
              <a:rPr lang="en-CA" sz="1500"/>
              <a:t>Windows:</a:t>
            </a:r>
            <a:endParaRPr lang="en-CA" sz="1500">
              <a:latin typeface="Courier New" pitchFamily="49" charset="0"/>
            </a:endParaRPr>
          </a:p>
          <a:p>
            <a:pPr lvl="3">
              <a:lnSpc>
                <a:spcPct val="90000"/>
              </a:lnSpc>
            </a:pPr>
            <a:r>
              <a:rPr lang="en-CA" sz="1400"/>
              <a:t>install an XServer (e.g., Xming)</a:t>
            </a:r>
          </a:p>
          <a:p>
            <a:pPr lvl="3">
              <a:lnSpc>
                <a:spcPct val="90000"/>
              </a:lnSpc>
            </a:pPr>
            <a:r>
              <a:rPr lang="en-CA" sz="1400"/>
              <a:t>set Putty appropriately to enable X11 forwarding when connecting to the master node</a:t>
            </a:r>
          </a:p>
          <a:p>
            <a:pPr lvl="4">
              <a:lnSpc>
                <a:spcPct val="90000"/>
              </a:lnSpc>
            </a:pPr>
            <a:r>
              <a:rPr lang="en-CA" sz="1400"/>
              <a:t>Connection → SSH → X11 → Enable X11 forwarding</a:t>
            </a:r>
          </a:p>
        </p:txBody>
      </p:sp>
      <p:sp>
        <p:nvSpPr>
          <p:cNvPr id="7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altLang="en-US"/>
              <a:t>MetaCentrum hands-on seminar no. 1</a:t>
            </a:r>
          </a:p>
        </p:txBody>
      </p:sp>
      <p:sp>
        <p:nvSpPr>
          <p:cNvPr id="8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B265D-4B02-4B16-8C4A-647FE6D1B05A}" type="slidenum">
              <a:rPr lang="cs-CZ" altLang="en-US"/>
              <a:pPr/>
              <a:t>24</a:t>
            </a:fld>
            <a:endParaRPr lang="cs-CZ" altLang="en-US"/>
          </a:p>
        </p:txBody>
      </p:sp>
      <p:pic>
        <p:nvPicPr>
          <p:cNvPr id="96260" name="Picture 4" descr="cesnet-logo-4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188913"/>
            <a:ext cx="1331913" cy="588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5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1125538"/>
            <a:ext cx="9144000" cy="792162"/>
          </a:xfrm>
        </p:spPr>
        <p:txBody>
          <a:bodyPr/>
          <a:lstStyle/>
          <a:p>
            <a:pPr algn="ctr"/>
            <a:r>
              <a:rPr lang="en-CA" sz="3400" b="1">
                <a:latin typeface="Arial Unicode MS" pitchFamily="34" charset="-128"/>
              </a:rPr>
              <a:t>How to … run an interactive job III.</a:t>
            </a:r>
            <a:endParaRPr lang="cs-CZ" sz="3400">
              <a:latin typeface="Arial Unicode MS" pitchFamily="34" charset="-128"/>
            </a:endParaRPr>
          </a:p>
        </p:txBody>
      </p:sp>
      <p:sp>
        <p:nvSpPr>
          <p:cNvPr id="81922" name="Rectangle 2"/>
          <p:cNvSpPr>
            <a:spLocks noGrp="1" noChangeArrowheads="1"/>
          </p:cNvSpPr>
          <p:nvPr>
            <p:ph idx="1"/>
          </p:nvPr>
        </p:nvSpPr>
        <p:spPr>
          <a:xfrm>
            <a:off x="468313" y="1844675"/>
            <a:ext cx="8424862" cy="424815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CA" sz="2000" b="1"/>
              <a:t>Questions and Answers:</a:t>
            </a:r>
          </a:p>
          <a:p>
            <a:pPr>
              <a:lnSpc>
                <a:spcPct val="90000"/>
              </a:lnSpc>
            </a:pPr>
            <a:r>
              <a:rPr lang="en-CA" sz="2000" i="1"/>
              <a:t>How to </a:t>
            </a:r>
            <a:r>
              <a:rPr lang="en-CA" sz="2000" b="1" i="1"/>
              <a:t>get an information</a:t>
            </a:r>
            <a:r>
              <a:rPr lang="en-CA" sz="2000" i="1"/>
              <a:t> about the </a:t>
            </a:r>
            <a:r>
              <a:rPr lang="en-CA" sz="2000" b="1" i="1"/>
              <a:t>other nodes allocated</a:t>
            </a:r>
            <a:r>
              <a:rPr lang="en-CA" sz="2000" i="1"/>
              <a:t> (if requested)?</a:t>
            </a:r>
          </a:p>
          <a:p>
            <a:pPr lvl="1">
              <a:lnSpc>
                <a:spcPct val="90000"/>
              </a:lnSpc>
            </a:pPr>
            <a:r>
              <a:rPr lang="en-CA" sz="1800">
                <a:latin typeface="Courier New" pitchFamily="49" charset="0"/>
              </a:rPr>
              <a:t>master_node$ cat $PBS_NODEFILE  </a:t>
            </a:r>
          </a:p>
          <a:p>
            <a:pPr lvl="1">
              <a:lnSpc>
                <a:spcPct val="90000"/>
              </a:lnSpc>
            </a:pPr>
            <a:r>
              <a:rPr lang="en-CA" sz="1800"/>
              <a:t>works for batch jobs as well</a:t>
            </a:r>
          </a:p>
          <a:p>
            <a:pPr>
              <a:lnSpc>
                <a:spcPct val="90000"/>
              </a:lnSpc>
            </a:pPr>
            <a:r>
              <a:rPr lang="en-CA" sz="2000" i="1"/>
              <a:t>How to </a:t>
            </a:r>
            <a:r>
              <a:rPr lang="en-CA" sz="2000" b="1" i="1"/>
              <a:t>use the other nodes allocated</a:t>
            </a:r>
            <a:r>
              <a:rPr lang="en-CA" sz="2000" i="1"/>
              <a:t>? </a:t>
            </a:r>
            <a:r>
              <a:rPr lang="en-CA" sz="1800" i="1"/>
              <a:t>(holds for batch jobs as well)</a:t>
            </a:r>
          </a:p>
          <a:p>
            <a:pPr lvl="1">
              <a:lnSpc>
                <a:spcPct val="90000"/>
              </a:lnSpc>
            </a:pPr>
            <a:r>
              <a:rPr lang="en-CA" sz="1800"/>
              <a:t>MPI jobs use them automatically</a:t>
            </a:r>
          </a:p>
          <a:p>
            <a:pPr lvl="1">
              <a:lnSpc>
                <a:spcPct val="90000"/>
              </a:lnSpc>
            </a:pPr>
            <a:r>
              <a:rPr lang="en-CA" sz="1800"/>
              <a:t>otherwise, use the </a:t>
            </a:r>
            <a:r>
              <a:rPr lang="en-CA" sz="1800" b="1"/>
              <a:t>pbsdsh</a:t>
            </a:r>
            <a:r>
              <a:rPr lang="en-CA" sz="1800"/>
              <a:t> utility (see </a:t>
            </a:r>
            <a:r>
              <a:rPr lang="en-CA" sz="1800">
                <a:latin typeface="Courier New" pitchFamily="49" charset="0"/>
              </a:rPr>
              <a:t>”man pbsdsh” </a:t>
            </a:r>
            <a:r>
              <a:rPr lang="en-CA" sz="1800"/>
              <a:t>for details) to run a remote command</a:t>
            </a:r>
          </a:p>
          <a:p>
            <a:pPr lvl="1">
              <a:lnSpc>
                <a:spcPct val="90000"/>
              </a:lnSpc>
            </a:pPr>
            <a:r>
              <a:rPr lang="en-CA" sz="1800"/>
              <a:t>if the pbsdsh does not work for you, use the </a:t>
            </a:r>
            <a:r>
              <a:rPr lang="en-CA" sz="1800" b="1"/>
              <a:t>ssh</a:t>
            </a:r>
            <a:r>
              <a:rPr lang="en-CA" sz="1800"/>
              <a:t> to run </a:t>
            </a:r>
            <a:br>
              <a:rPr lang="en-CA" sz="1800"/>
            </a:br>
            <a:r>
              <a:rPr lang="en-CA" sz="1800"/>
              <a:t>the remote command</a:t>
            </a:r>
          </a:p>
          <a:p>
            <a:pPr>
              <a:lnSpc>
                <a:spcPct val="90000"/>
              </a:lnSpc>
            </a:pPr>
            <a:endParaRPr lang="en-CA" sz="2000"/>
          </a:p>
          <a:p>
            <a:pPr>
              <a:lnSpc>
                <a:spcPct val="90000"/>
              </a:lnSpc>
            </a:pPr>
            <a:r>
              <a:rPr lang="en-CA" sz="2000" i="1"/>
              <a:t>Any other questions?</a:t>
            </a:r>
            <a:endParaRPr lang="en-CA" sz="2000"/>
          </a:p>
          <a:p>
            <a:pPr lvl="1">
              <a:lnSpc>
                <a:spcPct val="90000"/>
              </a:lnSpc>
            </a:pPr>
            <a:endParaRPr lang="en-CA" sz="1800" b="1">
              <a:latin typeface="Courier New" pitchFamily="49" charset="0"/>
            </a:endParaRPr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altLang="en-US"/>
              <a:t>MetaCentrum hands-on seminar no. 1</a:t>
            </a:r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FB4AD-FC9B-43CA-8CB4-0BD7C1B77A7E}" type="slidenum">
              <a:rPr lang="cs-CZ" altLang="en-US"/>
              <a:pPr/>
              <a:t>25</a:t>
            </a:fld>
            <a:endParaRPr lang="cs-CZ" altLang="en-US"/>
          </a:p>
        </p:txBody>
      </p:sp>
      <p:pic>
        <p:nvPicPr>
          <p:cNvPr id="81924" name="Picture 4" descr="cesnet-logo-4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188913"/>
            <a:ext cx="1331913" cy="588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26" name="Picture 6" descr="RR-Ques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4508500"/>
            <a:ext cx="1619250" cy="161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5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1052513"/>
            <a:ext cx="9144000" cy="792162"/>
          </a:xfrm>
        </p:spPr>
        <p:txBody>
          <a:bodyPr/>
          <a:lstStyle/>
          <a:p>
            <a:pPr algn="ctr"/>
            <a:r>
              <a:rPr lang="en-CA" sz="3400" b="1">
                <a:latin typeface="Arial Unicode MS" pitchFamily="34" charset="-128"/>
              </a:rPr>
              <a:t>Overview</a:t>
            </a:r>
            <a:endParaRPr lang="cs-CZ" sz="3400">
              <a:latin typeface="Arial Unicode MS" pitchFamily="34" charset="-128"/>
            </a:endParaRPr>
          </a:p>
        </p:txBody>
      </p:sp>
      <p:sp>
        <p:nvSpPr>
          <p:cNvPr id="112643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1773238"/>
            <a:ext cx="8785225" cy="414178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CA" sz="2200"/>
              <a:t>Brief MetaCentrum introduction</a:t>
            </a:r>
          </a:p>
          <a:p>
            <a:pPr>
              <a:lnSpc>
                <a:spcPct val="90000"/>
              </a:lnSpc>
            </a:pPr>
            <a:r>
              <a:rPr lang="en-CA" sz="2200"/>
              <a:t>Grid infrastructure overview</a:t>
            </a:r>
          </a:p>
          <a:p>
            <a:pPr>
              <a:lnSpc>
                <a:spcPct val="90000"/>
              </a:lnSpc>
            </a:pPr>
            <a:r>
              <a:rPr lang="en-CA" sz="2200"/>
              <a:t>How to … specify requested resources </a:t>
            </a:r>
          </a:p>
          <a:p>
            <a:pPr>
              <a:lnSpc>
                <a:spcPct val="90000"/>
              </a:lnSpc>
            </a:pPr>
            <a:r>
              <a:rPr lang="en-CA" sz="2200"/>
              <a:t>How to … run an interactive job</a:t>
            </a:r>
          </a:p>
          <a:p>
            <a:pPr>
              <a:lnSpc>
                <a:spcPct val="90000"/>
              </a:lnSpc>
            </a:pPr>
            <a:r>
              <a:rPr lang="en-CA" sz="2200" b="1">
                <a:solidFill>
                  <a:srgbClr val="FF0000"/>
                </a:solidFill>
              </a:rPr>
              <a:t>How to … use application modules</a:t>
            </a:r>
          </a:p>
          <a:p>
            <a:pPr>
              <a:lnSpc>
                <a:spcPct val="90000"/>
              </a:lnSpc>
            </a:pPr>
            <a:r>
              <a:rPr lang="en-CA" sz="2200"/>
              <a:t>How to … run a batch job</a:t>
            </a:r>
          </a:p>
          <a:p>
            <a:pPr>
              <a:lnSpc>
                <a:spcPct val="90000"/>
              </a:lnSpc>
            </a:pPr>
            <a:r>
              <a:rPr lang="en-CA" sz="2200"/>
              <a:t>How to … determine a job state</a:t>
            </a:r>
          </a:p>
          <a:p>
            <a:pPr>
              <a:lnSpc>
                <a:spcPct val="90000"/>
              </a:lnSpc>
            </a:pPr>
            <a:r>
              <a:rPr lang="en-CA" sz="2200"/>
              <a:t>How to … run a parallel/distributed computation</a:t>
            </a:r>
          </a:p>
          <a:p>
            <a:pPr>
              <a:lnSpc>
                <a:spcPct val="90000"/>
              </a:lnSpc>
            </a:pPr>
            <a:endParaRPr lang="en-CA" sz="2200"/>
          </a:p>
          <a:p>
            <a:pPr>
              <a:lnSpc>
                <a:spcPct val="90000"/>
              </a:lnSpc>
            </a:pPr>
            <a:r>
              <a:rPr lang="en-CA" sz="2200"/>
              <a:t>Brief CERIT-SC Centre introduction</a:t>
            </a:r>
          </a:p>
          <a:p>
            <a:pPr>
              <a:lnSpc>
                <a:spcPct val="90000"/>
              </a:lnSpc>
            </a:pPr>
            <a:r>
              <a:rPr lang="en-CA" sz="2200"/>
              <a:t>CERIT-SC specifics</a:t>
            </a:r>
            <a:endParaRPr lang="cs-CZ" sz="2200"/>
          </a:p>
        </p:txBody>
      </p:sp>
      <p:sp>
        <p:nvSpPr>
          <p:cNvPr id="7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altLang="en-US"/>
              <a:t>MetaCentrum hands-on seminar no. 1</a:t>
            </a:r>
          </a:p>
        </p:txBody>
      </p:sp>
      <p:sp>
        <p:nvSpPr>
          <p:cNvPr id="8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58D5F-BB90-4EA0-8709-DCA5F97EB366}" type="slidenum">
              <a:rPr lang="cs-CZ" altLang="en-US"/>
              <a:pPr/>
              <a:t>26</a:t>
            </a:fld>
            <a:endParaRPr lang="cs-CZ" altLang="en-US"/>
          </a:p>
        </p:txBody>
      </p:sp>
      <p:pic>
        <p:nvPicPr>
          <p:cNvPr id="112644" name="Picture 4" descr="cesnet-logo-4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188913"/>
            <a:ext cx="1331913" cy="588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3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1125538"/>
            <a:ext cx="9144000" cy="792162"/>
          </a:xfrm>
        </p:spPr>
        <p:txBody>
          <a:bodyPr/>
          <a:lstStyle/>
          <a:p>
            <a:pPr algn="ctr"/>
            <a:r>
              <a:rPr lang="en-CA" sz="3400" b="1">
                <a:latin typeface="Arial Unicode MS" pitchFamily="34" charset="-128"/>
              </a:rPr>
              <a:t>How to … use application modules I.</a:t>
            </a:r>
            <a:endParaRPr lang="cs-CZ" sz="3400">
              <a:latin typeface="Arial Unicode MS" pitchFamily="34" charset="-128"/>
            </a:endParaRPr>
          </a:p>
        </p:txBody>
      </p:sp>
      <p:sp>
        <p:nvSpPr>
          <p:cNvPr id="83970" name="Rectangle 2"/>
          <p:cNvSpPr>
            <a:spLocks noGrp="1" noChangeArrowheads="1"/>
          </p:cNvSpPr>
          <p:nvPr>
            <p:ph idx="1"/>
          </p:nvPr>
        </p:nvSpPr>
        <p:spPr>
          <a:xfrm>
            <a:off x="468313" y="1844675"/>
            <a:ext cx="8424862" cy="424815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CA" sz="2000" b="1"/>
              <a:t>Application modules:</a:t>
            </a:r>
          </a:p>
          <a:p>
            <a:r>
              <a:rPr lang="en-CA" sz="1800"/>
              <a:t>the </a:t>
            </a:r>
            <a:r>
              <a:rPr lang="cs-CZ" sz="1800" b="1"/>
              <a:t>modullar subsystem</a:t>
            </a:r>
            <a:r>
              <a:rPr lang="cs-CZ" sz="1800"/>
              <a:t> provides a user interface to modifications of user environment, which are necessary for running the requested applications</a:t>
            </a:r>
            <a:endParaRPr lang="en-CA" sz="1800"/>
          </a:p>
          <a:p>
            <a:r>
              <a:rPr lang="en-CA" sz="1800"/>
              <a:t>allows to “add” an application to a user environment</a:t>
            </a:r>
          </a:p>
          <a:p>
            <a:endParaRPr lang="en-CA" sz="1800"/>
          </a:p>
          <a:p>
            <a:r>
              <a:rPr lang="en-CA" sz="1800" b="1"/>
              <a:t>getting a list</a:t>
            </a:r>
            <a:r>
              <a:rPr lang="en-CA" sz="1800"/>
              <a:t> of available application modules:</a:t>
            </a:r>
          </a:p>
          <a:p>
            <a:pPr lvl="1"/>
            <a:r>
              <a:rPr lang="en-CA" sz="1800">
                <a:latin typeface="Courier New" pitchFamily="49" charset="0"/>
              </a:rPr>
              <a:t>$ module avail</a:t>
            </a:r>
          </a:p>
          <a:p>
            <a:pPr lvl="1"/>
            <a:r>
              <a:rPr lang="cs-CZ" sz="1800">
                <a:hlinkClick r:id="rId2"/>
              </a:rPr>
              <a:t>http://meta.cesnet.cz/wiki/Kategorie:Aplikace</a:t>
            </a:r>
            <a:r>
              <a:rPr lang="en-CA" sz="1800"/>
              <a:t> </a:t>
            </a:r>
          </a:p>
          <a:p>
            <a:pPr lvl="2"/>
            <a:r>
              <a:rPr lang="en-CA" sz="1600"/>
              <a:t>provides the documentation about modules’ usage</a:t>
            </a:r>
          </a:p>
          <a:p>
            <a:pPr lvl="2"/>
            <a:r>
              <a:rPr lang="en-CA" sz="1600"/>
              <a:t>includes information whether it is necessary to ask the scheduler for an available licence</a:t>
            </a:r>
            <a:endParaRPr lang="en-CA" sz="1500"/>
          </a:p>
        </p:txBody>
      </p:sp>
      <p:sp>
        <p:nvSpPr>
          <p:cNvPr id="7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altLang="en-US"/>
              <a:t>MetaCentrum hands-on seminar no. 1</a:t>
            </a:r>
          </a:p>
        </p:txBody>
      </p:sp>
      <p:sp>
        <p:nvSpPr>
          <p:cNvPr id="8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338DF-A3D3-45B9-AB2E-51747AB287EE}" type="slidenum">
              <a:rPr lang="cs-CZ" altLang="en-US"/>
              <a:pPr/>
              <a:t>27</a:t>
            </a:fld>
            <a:endParaRPr lang="cs-CZ" altLang="en-US"/>
          </a:p>
        </p:txBody>
      </p:sp>
      <p:pic>
        <p:nvPicPr>
          <p:cNvPr id="83972" name="Picture 4" descr="cesnet-logo-4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188913"/>
            <a:ext cx="1331913" cy="588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7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1125538"/>
            <a:ext cx="9144000" cy="792162"/>
          </a:xfrm>
        </p:spPr>
        <p:txBody>
          <a:bodyPr/>
          <a:lstStyle/>
          <a:p>
            <a:pPr algn="ctr"/>
            <a:r>
              <a:rPr lang="en-CA" sz="3400" b="1">
                <a:latin typeface="Arial Unicode MS" pitchFamily="34" charset="-128"/>
              </a:rPr>
              <a:t>How to … use application modules II.</a:t>
            </a:r>
            <a:endParaRPr lang="cs-CZ" sz="3400">
              <a:latin typeface="Arial Unicode MS" pitchFamily="34" charset="-128"/>
            </a:endParaRPr>
          </a:p>
        </p:txBody>
      </p:sp>
      <p:sp>
        <p:nvSpPr>
          <p:cNvPr id="84994" name="Rectangle 2"/>
          <p:cNvSpPr>
            <a:spLocks noGrp="1" noChangeArrowheads="1"/>
          </p:cNvSpPr>
          <p:nvPr>
            <p:ph idx="1"/>
          </p:nvPr>
        </p:nvSpPr>
        <p:spPr>
          <a:xfrm>
            <a:off x="468313" y="1844675"/>
            <a:ext cx="8424862" cy="424815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CA" sz="2000" b="1"/>
              <a:t>Application modules:</a:t>
            </a:r>
          </a:p>
          <a:p>
            <a:r>
              <a:rPr lang="en-CA" sz="1800" b="1"/>
              <a:t>loading</a:t>
            </a:r>
            <a:r>
              <a:rPr lang="en-CA" sz="1800"/>
              <a:t> an application into the environment:</a:t>
            </a:r>
          </a:p>
          <a:p>
            <a:pPr lvl="1"/>
            <a:r>
              <a:rPr lang="en-CA" sz="1600">
                <a:latin typeface="Courier New" pitchFamily="49" charset="0"/>
              </a:rPr>
              <a:t>$ module add &lt;modulename&gt;</a:t>
            </a:r>
          </a:p>
          <a:p>
            <a:pPr lvl="1"/>
            <a:r>
              <a:rPr lang="en-CA" sz="1600"/>
              <a:t>e.g.,</a:t>
            </a:r>
            <a:r>
              <a:rPr lang="en-CA" sz="1600">
                <a:latin typeface="Courier New" pitchFamily="49" charset="0"/>
              </a:rPr>
              <a:t> module add maple</a:t>
            </a:r>
          </a:p>
          <a:p>
            <a:r>
              <a:rPr lang="en-CA" sz="1800" b="1"/>
              <a:t>unloading</a:t>
            </a:r>
            <a:r>
              <a:rPr lang="en-CA" sz="1800"/>
              <a:t> an application from the environment:</a:t>
            </a:r>
          </a:p>
          <a:p>
            <a:pPr lvl="1"/>
            <a:r>
              <a:rPr lang="en-CA" sz="1600">
                <a:latin typeface="Courier New" pitchFamily="49" charset="0"/>
              </a:rPr>
              <a:t>$ module del &lt;modulename&gt;</a:t>
            </a:r>
          </a:p>
          <a:p>
            <a:pPr lvl="1"/>
            <a:r>
              <a:rPr lang="en-CA" sz="1600"/>
              <a:t>e.g.,</a:t>
            </a:r>
            <a:r>
              <a:rPr lang="en-CA" sz="1600">
                <a:latin typeface="Courier New" pitchFamily="49" charset="0"/>
              </a:rPr>
              <a:t> module del openmpi</a:t>
            </a:r>
          </a:p>
          <a:p>
            <a:endParaRPr lang="en-CA" sz="1800">
              <a:latin typeface="Courier New" pitchFamily="49" charset="0"/>
            </a:endParaRPr>
          </a:p>
          <a:p>
            <a:r>
              <a:rPr lang="en-CA" sz="1800" b="1" i="1"/>
              <a:t>Note:</a:t>
            </a:r>
            <a:r>
              <a:rPr lang="en-CA" sz="1800" b="1"/>
              <a:t> </a:t>
            </a:r>
            <a:r>
              <a:rPr lang="cs-CZ" sz="1800" i="1"/>
              <a:t>The MetaCentrum frontends may provide a slightly different modullar applications' equipment, since these are intended to be used for interactive job preparations, input/output data examinations, etc.</a:t>
            </a:r>
            <a:r>
              <a:rPr lang="cs-CZ" sz="1800"/>
              <a:t> </a:t>
            </a:r>
            <a:endParaRPr lang="en-CA" sz="1800"/>
          </a:p>
          <a:p>
            <a:endParaRPr lang="en-CA" sz="1800"/>
          </a:p>
          <a:p>
            <a:r>
              <a:rPr lang="en-CA" sz="1800"/>
              <a:t>see </a:t>
            </a:r>
            <a:r>
              <a:rPr lang="cs-CZ" sz="2000">
                <a:hlinkClick r:id="rId2"/>
              </a:rPr>
              <a:t>http://meta.cesnet.cz/wiki/Aplikační_moduly</a:t>
            </a:r>
            <a:r>
              <a:rPr lang="cs-CZ" sz="2000"/>
              <a:t> </a:t>
            </a:r>
            <a:endParaRPr lang="en-CA" sz="2000"/>
          </a:p>
        </p:txBody>
      </p:sp>
      <p:sp>
        <p:nvSpPr>
          <p:cNvPr id="7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altLang="en-US"/>
              <a:t>MetaCentrum hands-on seminar no. 1</a:t>
            </a:r>
          </a:p>
        </p:txBody>
      </p:sp>
      <p:sp>
        <p:nvSpPr>
          <p:cNvPr id="8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52DEF-DFBB-42F8-A4CC-046E04CB783C}" type="slidenum">
              <a:rPr lang="cs-CZ" altLang="en-US"/>
              <a:pPr/>
              <a:t>28</a:t>
            </a:fld>
            <a:endParaRPr lang="cs-CZ" altLang="en-US"/>
          </a:p>
        </p:txBody>
      </p:sp>
      <p:pic>
        <p:nvPicPr>
          <p:cNvPr id="84996" name="Picture 4" descr="cesnet-logo-4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188913"/>
            <a:ext cx="1331913" cy="588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9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1052513"/>
            <a:ext cx="9144000" cy="792162"/>
          </a:xfrm>
        </p:spPr>
        <p:txBody>
          <a:bodyPr/>
          <a:lstStyle/>
          <a:p>
            <a:pPr algn="ctr"/>
            <a:r>
              <a:rPr lang="en-CA" sz="3400" b="1">
                <a:latin typeface="Arial Unicode MS" pitchFamily="34" charset="-128"/>
              </a:rPr>
              <a:t>Overview</a:t>
            </a:r>
            <a:endParaRPr lang="cs-CZ" sz="3400">
              <a:latin typeface="Arial Unicode MS" pitchFamily="34" charset="-128"/>
            </a:endParaRPr>
          </a:p>
        </p:txBody>
      </p:sp>
      <p:sp>
        <p:nvSpPr>
          <p:cNvPr id="113667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1773238"/>
            <a:ext cx="8785225" cy="414178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CA" sz="2200"/>
              <a:t>Brief MetaCentrum introduction</a:t>
            </a:r>
          </a:p>
          <a:p>
            <a:pPr>
              <a:lnSpc>
                <a:spcPct val="90000"/>
              </a:lnSpc>
            </a:pPr>
            <a:r>
              <a:rPr lang="en-CA" sz="2200"/>
              <a:t>Grid infrastructure overview</a:t>
            </a:r>
          </a:p>
          <a:p>
            <a:pPr>
              <a:lnSpc>
                <a:spcPct val="90000"/>
              </a:lnSpc>
            </a:pPr>
            <a:r>
              <a:rPr lang="en-CA" sz="2200"/>
              <a:t>How to … specify requested resources </a:t>
            </a:r>
          </a:p>
          <a:p>
            <a:pPr>
              <a:lnSpc>
                <a:spcPct val="90000"/>
              </a:lnSpc>
            </a:pPr>
            <a:r>
              <a:rPr lang="en-CA" sz="2200"/>
              <a:t>How to … run an interactive job</a:t>
            </a:r>
          </a:p>
          <a:p>
            <a:pPr>
              <a:lnSpc>
                <a:spcPct val="90000"/>
              </a:lnSpc>
            </a:pPr>
            <a:r>
              <a:rPr lang="en-CA" sz="2200"/>
              <a:t>How to … use application modules</a:t>
            </a:r>
          </a:p>
          <a:p>
            <a:pPr>
              <a:lnSpc>
                <a:spcPct val="90000"/>
              </a:lnSpc>
            </a:pPr>
            <a:r>
              <a:rPr lang="en-CA" sz="2200" b="1">
                <a:solidFill>
                  <a:srgbClr val="FF0000"/>
                </a:solidFill>
              </a:rPr>
              <a:t>How to … run a batch job</a:t>
            </a:r>
          </a:p>
          <a:p>
            <a:pPr>
              <a:lnSpc>
                <a:spcPct val="90000"/>
              </a:lnSpc>
            </a:pPr>
            <a:r>
              <a:rPr lang="en-CA" sz="2200"/>
              <a:t>How to … determine a job state</a:t>
            </a:r>
          </a:p>
          <a:p>
            <a:pPr>
              <a:lnSpc>
                <a:spcPct val="90000"/>
              </a:lnSpc>
            </a:pPr>
            <a:r>
              <a:rPr lang="en-CA" sz="2200"/>
              <a:t>How to … run a parallel/distributed computation</a:t>
            </a:r>
          </a:p>
          <a:p>
            <a:pPr>
              <a:lnSpc>
                <a:spcPct val="90000"/>
              </a:lnSpc>
            </a:pPr>
            <a:endParaRPr lang="en-CA" sz="2200"/>
          </a:p>
          <a:p>
            <a:pPr>
              <a:lnSpc>
                <a:spcPct val="90000"/>
              </a:lnSpc>
            </a:pPr>
            <a:r>
              <a:rPr lang="en-CA" sz="2200"/>
              <a:t>Brief CERIT-SC Centre introduction</a:t>
            </a:r>
          </a:p>
          <a:p>
            <a:pPr>
              <a:lnSpc>
                <a:spcPct val="90000"/>
              </a:lnSpc>
            </a:pPr>
            <a:r>
              <a:rPr lang="en-CA" sz="2200"/>
              <a:t>CERIT-SC specifics</a:t>
            </a:r>
            <a:endParaRPr lang="cs-CZ" sz="2200"/>
          </a:p>
        </p:txBody>
      </p:sp>
      <p:sp>
        <p:nvSpPr>
          <p:cNvPr id="7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altLang="en-US"/>
              <a:t>MetaCentrum hands-on seminar no. 1</a:t>
            </a:r>
          </a:p>
        </p:txBody>
      </p:sp>
      <p:sp>
        <p:nvSpPr>
          <p:cNvPr id="8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0AC2B-F0A1-4045-814D-03EA81934B8D}" type="slidenum">
              <a:rPr lang="cs-CZ" altLang="en-US"/>
              <a:pPr/>
              <a:t>29</a:t>
            </a:fld>
            <a:endParaRPr lang="cs-CZ" altLang="en-US"/>
          </a:p>
        </p:txBody>
      </p:sp>
      <p:pic>
        <p:nvPicPr>
          <p:cNvPr id="113668" name="Picture 4" descr="cesnet-logo-4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188913"/>
            <a:ext cx="1331913" cy="588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41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1052513"/>
            <a:ext cx="9144000" cy="792162"/>
          </a:xfrm>
        </p:spPr>
        <p:txBody>
          <a:bodyPr/>
          <a:lstStyle/>
          <a:p>
            <a:pPr algn="ctr"/>
            <a:r>
              <a:rPr lang="cs-CZ" sz="3400" b="1">
                <a:latin typeface="Arial Unicode MS" pitchFamily="34" charset="-128"/>
              </a:rPr>
              <a:t>MetaCentrum</a:t>
            </a:r>
            <a:r>
              <a:rPr lang="en-US" sz="3400" b="1">
                <a:latin typeface="Arial Unicode MS" pitchFamily="34" charset="-128"/>
              </a:rPr>
              <a:t> @ CESNET</a:t>
            </a:r>
            <a:endParaRPr lang="cs-CZ" sz="3400">
              <a:latin typeface="Arial Unicode MS" pitchFamily="34" charset="-128"/>
            </a:endParaRPr>
          </a:p>
        </p:txBody>
      </p:sp>
      <p:sp>
        <p:nvSpPr>
          <p:cNvPr id="91138" name="Rectangle 2"/>
          <p:cNvSpPr>
            <a:spLocks noGrp="1" noChangeArrowheads="1"/>
          </p:cNvSpPr>
          <p:nvPr>
            <p:ph idx="1"/>
          </p:nvPr>
        </p:nvSpPr>
        <p:spPr>
          <a:xfrm>
            <a:off x="179388" y="1773238"/>
            <a:ext cx="8785225" cy="4141787"/>
          </a:xfrm>
        </p:spPr>
        <p:txBody>
          <a:bodyPr/>
          <a:lstStyle/>
          <a:p>
            <a:r>
              <a:rPr lang="cs-CZ" sz="2200" dirty="0"/>
              <a:t>CESNET</a:t>
            </a:r>
            <a:r>
              <a:rPr lang="en-CA" sz="2200" dirty="0"/>
              <a:t> department</a:t>
            </a:r>
            <a:endParaRPr lang="en-US" sz="2200" dirty="0"/>
          </a:p>
          <a:p>
            <a:r>
              <a:rPr lang="en-CA" sz="2200" dirty="0"/>
              <a:t>since 1996, responsible for coordinating and managing </a:t>
            </a:r>
            <a:r>
              <a:rPr lang="en-CA" sz="2200" b="1" dirty="0"/>
              <a:t>grid activities in the Czech Republic</a:t>
            </a:r>
            <a:r>
              <a:rPr lang="en-CA" sz="2200" dirty="0"/>
              <a:t> on behalf of the </a:t>
            </a:r>
            <a:r>
              <a:rPr lang="en-CA" sz="2200" b="1" dirty="0"/>
              <a:t>Czech NGI</a:t>
            </a:r>
            <a:endParaRPr lang="cs-CZ" sz="2200" b="1" dirty="0"/>
          </a:p>
          <a:p>
            <a:pPr lvl="1"/>
            <a:r>
              <a:rPr lang="en-CA" sz="2000" dirty="0"/>
              <a:t>comprises of </a:t>
            </a:r>
            <a:r>
              <a:rPr lang="cs-CZ" sz="2000" b="1" dirty="0"/>
              <a:t>cluster</a:t>
            </a:r>
            <a:r>
              <a:rPr lang="en-CA" sz="2000" b="1" dirty="0"/>
              <a:t>s</a:t>
            </a:r>
            <a:r>
              <a:rPr lang="cs-CZ" sz="2000" b="1" dirty="0"/>
              <a:t>, </a:t>
            </a:r>
            <a:r>
              <a:rPr lang="en-CA" sz="2000" b="1" dirty="0"/>
              <a:t>powerful servers</a:t>
            </a:r>
            <a:r>
              <a:rPr lang="cs-CZ" sz="2000" b="1" dirty="0"/>
              <a:t> </a:t>
            </a:r>
            <a:r>
              <a:rPr lang="cs-CZ" sz="2000" dirty="0"/>
              <a:t>a</a:t>
            </a:r>
            <a:r>
              <a:rPr lang="en-CA" sz="2000" dirty="0" err="1"/>
              <a:t>nd</a:t>
            </a:r>
            <a:r>
              <a:rPr lang="cs-CZ" sz="2000" b="1" dirty="0"/>
              <a:t> </a:t>
            </a:r>
            <a:r>
              <a:rPr lang="en-CA" sz="2000" b="1" dirty="0"/>
              <a:t>storages</a:t>
            </a:r>
            <a:r>
              <a:rPr lang="cs-CZ" sz="2000" b="1" dirty="0"/>
              <a:t> </a:t>
            </a:r>
            <a:r>
              <a:rPr lang="en-CA" sz="2000" dirty="0"/>
              <a:t>provided by CESNET itself as well as cooperating institutions/universities</a:t>
            </a:r>
            <a:endParaRPr lang="cs-CZ" sz="2000" dirty="0"/>
          </a:p>
          <a:p>
            <a:pPr lvl="1"/>
            <a:r>
              <a:rPr lang="en-CA" sz="2000" dirty="0"/>
              <a:t>→ an environment for collaboration in the area of computations and data processing/management</a:t>
            </a:r>
          </a:p>
          <a:p>
            <a:pPr lvl="1"/>
            <a:r>
              <a:rPr lang="en-CA" sz="2000" dirty="0"/>
              <a:t>interconnected with European Grid Infrastructure </a:t>
            </a:r>
            <a:r>
              <a:rPr lang="cs-CZ" sz="2000" dirty="0"/>
              <a:t>(EGI)</a:t>
            </a:r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altLang="en-US"/>
              <a:t>MetaCentrum hands-on seminar no. 1</a:t>
            </a:r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B4DEF-43EE-432B-8CCC-054498C039BD}" type="slidenum">
              <a:rPr lang="cs-CZ" altLang="en-US"/>
              <a:pPr/>
              <a:t>3</a:t>
            </a:fld>
            <a:endParaRPr lang="cs-CZ" altLang="en-US"/>
          </a:p>
        </p:txBody>
      </p:sp>
      <p:pic>
        <p:nvPicPr>
          <p:cNvPr id="91140" name="Picture 4" descr="cesnet-logo-4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188913"/>
            <a:ext cx="1331913" cy="588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E:\Documents\META\MC_vzhled\mapkaMC-VO_2011_we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473799"/>
            <a:ext cx="3744416" cy="2221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5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1125538"/>
            <a:ext cx="9144000" cy="792162"/>
          </a:xfrm>
        </p:spPr>
        <p:txBody>
          <a:bodyPr/>
          <a:lstStyle/>
          <a:p>
            <a:pPr algn="ctr"/>
            <a:r>
              <a:rPr lang="en-CA" sz="3400" b="1">
                <a:latin typeface="Arial Unicode MS" pitchFamily="34" charset="-128"/>
              </a:rPr>
              <a:t>How to … run a batch job I.</a:t>
            </a:r>
            <a:endParaRPr lang="cs-CZ" sz="3400">
              <a:latin typeface="Arial Unicode MS" pitchFamily="34" charset="-128"/>
            </a:endParaRPr>
          </a:p>
        </p:txBody>
      </p:sp>
      <p:sp>
        <p:nvSpPr>
          <p:cNvPr id="87042" name="Rectangle 2"/>
          <p:cNvSpPr>
            <a:spLocks noGrp="1" noChangeArrowheads="1"/>
          </p:cNvSpPr>
          <p:nvPr>
            <p:ph idx="1"/>
          </p:nvPr>
        </p:nvSpPr>
        <p:spPr>
          <a:xfrm>
            <a:off x="468313" y="1844675"/>
            <a:ext cx="8424862" cy="424815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CA" sz="2000" b="1"/>
              <a:t>Batch jobs:</a:t>
            </a:r>
          </a:p>
          <a:p>
            <a:r>
              <a:rPr lang="en-CA" sz="2000"/>
              <a:t>perform the computation as described in their </a:t>
            </a:r>
            <a:r>
              <a:rPr lang="en-CA" sz="2000" b="1"/>
              <a:t>startup script</a:t>
            </a:r>
          </a:p>
          <a:p>
            <a:pPr lvl="1"/>
            <a:r>
              <a:rPr lang="en-CA" sz="1800"/>
              <a:t>the submission results in getting </a:t>
            </a:r>
            <a:r>
              <a:rPr lang="en-CA" sz="1800" b="1"/>
              <a:t>a job identifier</a:t>
            </a:r>
            <a:r>
              <a:rPr lang="en-CA" sz="1800"/>
              <a:t>, which further serves for getting more information about the job (see later)</a:t>
            </a:r>
            <a:endParaRPr lang="en-CA" sz="1800" b="1"/>
          </a:p>
          <a:p>
            <a:endParaRPr lang="en-CA" sz="2000"/>
          </a:p>
          <a:p>
            <a:r>
              <a:rPr lang="en-CA" sz="2000"/>
              <a:t>How to </a:t>
            </a:r>
            <a:r>
              <a:rPr lang="en-CA" sz="2000" b="1"/>
              <a:t>submit</a:t>
            </a:r>
            <a:r>
              <a:rPr lang="en-CA" sz="2000"/>
              <a:t> a </a:t>
            </a:r>
            <a:r>
              <a:rPr lang="en-CA" sz="2000" b="1"/>
              <a:t>batch job</a:t>
            </a:r>
            <a:r>
              <a:rPr lang="en-CA" sz="2000"/>
              <a:t>?</a:t>
            </a:r>
          </a:p>
          <a:p>
            <a:pPr lvl="1"/>
            <a:r>
              <a:rPr lang="en-CA" sz="1800"/>
              <a:t>add the reference to the startup script to the qsub command</a:t>
            </a:r>
          </a:p>
          <a:p>
            <a:pPr lvl="1"/>
            <a:r>
              <a:rPr lang="en-CA" sz="1800"/>
              <a:t>e.g., </a:t>
            </a:r>
            <a:r>
              <a:rPr lang="en-CA" sz="1800">
                <a:latin typeface="Courier New" pitchFamily="49" charset="0"/>
              </a:rPr>
              <a:t>qsub –l nodes=1:ppn=4:cl_mandos </a:t>
            </a:r>
            <a:r>
              <a:rPr lang="en-CA" sz="1800" b="1">
                <a:latin typeface="Courier New" pitchFamily="49" charset="0"/>
              </a:rPr>
              <a:t>&lt;myscript.sh&gt;</a:t>
            </a:r>
          </a:p>
          <a:p>
            <a:endParaRPr lang="en-CA" sz="2000">
              <a:latin typeface="Courier New" pitchFamily="49" charset="0"/>
            </a:endParaRPr>
          </a:p>
          <a:p>
            <a:r>
              <a:rPr lang="en-CA" sz="2000" b="1"/>
              <a:t>Example</a:t>
            </a:r>
            <a:r>
              <a:rPr lang="en-CA" sz="2000"/>
              <a:t> (valid for this demo session):</a:t>
            </a:r>
          </a:p>
          <a:p>
            <a:pPr lvl="1"/>
            <a:r>
              <a:rPr lang="en-CA" sz="1800">
                <a:latin typeface="Courier New" pitchFamily="49" charset="0"/>
              </a:rPr>
              <a:t>qsub </a:t>
            </a:r>
            <a:r>
              <a:rPr lang="en-CA" sz="1800" b="1">
                <a:solidFill>
                  <a:srgbClr val="FF0000"/>
                </a:solidFill>
                <a:latin typeface="Courier New" pitchFamily="49" charset="0"/>
              </a:rPr>
              <a:t>–q reserved</a:t>
            </a:r>
            <a:r>
              <a:rPr lang="en-CA" sz="1800">
                <a:latin typeface="Courier New" pitchFamily="49" charset="0"/>
              </a:rPr>
              <a:t> –l nodes=1:ppn=1</a:t>
            </a:r>
            <a:r>
              <a:rPr lang="en-CA" sz="1800">
                <a:solidFill>
                  <a:srgbClr val="FF0000"/>
                </a:solidFill>
                <a:latin typeface="Courier New" pitchFamily="49" charset="0"/>
              </a:rPr>
              <a:t>:</a:t>
            </a:r>
            <a:r>
              <a:rPr lang="en-CA" sz="1800" b="1">
                <a:solidFill>
                  <a:srgbClr val="FF0000"/>
                </a:solidFill>
                <a:latin typeface="Courier New" pitchFamily="49" charset="0"/>
              </a:rPr>
              <a:t>cl_skirit</a:t>
            </a:r>
            <a:r>
              <a:rPr lang="en-CA" sz="1800" b="1">
                <a:latin typeface="Courier New" pitchFamily="49" charset="0"/>
              </a:rPr>
              <a:t> myscript.sh</a:t>
            </a:r>
          </a:p>
        </p:txBody>
      </p:sp>
      <p:sp>
        <p:nvSpPr>
          <p:cNvPr id="7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altLang="en-US"/>
              <a:t>MetaCentrum hands-on seminar no. 1</a:t>
            </a:r>
          </a:p>
        </p:txBody>
      </p:sp>
      <p:sp>
        <p:nvSpPr>
          <p:cNvPr id="8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49D9D-BEB7-4648-8578-CAF5B0321E2F}" type="slidenum">
              <a:rPr lang="cs-CZ" altLang="en-US"/>
              <a:pPr/>
              <a:t>30</a:t>
            </a:fld>
            <a:endParaRPr lang="cs-CZ" altLang="en-US"/>
          </a:p>
        </p:txBody>
      </p:sp>
      <p:pic>
        <p:nvPicPr>
          <p:cNvPr id="87044" name="Picture 4" descr="cesnet-logo-4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188913"/>
            <a:ext cx="1331913" cy="588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3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981075"/>
            <a:ext cx="9144000" cy="792163"/>
          </a:xfrm>
        </p:spPr>
        <p:txBody>
          <a:bodyPr/>
          <a:lstStyle/>
          <a:p>
            <a:pPr algn="ctr"/>
            <a:r>
              <a:rPr lang="en-CA" sz="3400" b="1">
                <a:latin typeface="Arial Unicode MS" pitchFamily="34" charset="-128"/>
              </a:rPr>
              <a:t>How to … run a batch job II.</a:t>
            </a:r>
            <a:endParaRPr lang="cs-CZ" sz="3400">
              <a:latin typeface="Arial Unicode MS" pitchFamily="34" charset="-128"/>
            </a:endParaRPr>
          </a:p>
        </p:txBody>
      </p:sp>
      <p:sp>
        <p:nvSpPr>
          <p:cNvPr id="89090" name="Rectangle 2"/>
          <p:cNvSpPr>
            <a:spLocks noGrp="1" noChangeArrowheads="1"/>
          </p:cNvSpPr>
          <p:nvPr>
            <p:ph idx="1"/>
          </p:nvPr>
        </p:nvSpPr>
        <p:spPr>
          <a:xfrm>
            <a:off x="468313" y="1844675"/>
            <a:ext cx="8424862" cy="4392613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CA" sz="2000" b="1"/>
              <a:t>Startup script preparation/skelet: (non IO-intensive computations)</a:t>
            </a:r>
          </a:p>
          <a:p>
            <a:pPr>
              <a:buFont typeface="Wingdings" pitchFamily="2" charset="2"/>
              <a:buNone/>
            </a:pPr>
            <a:r>
              <a:rPr lang="en-CA" sz="1600">
                <a:latin typeface="Courier New" pitchFamily="49" charset="0"/>
              </a:rPr>
              <a:t>#!/bin/bash</a:t>
            </a:r>
          </a:p>
          <a:p>
            <a:pPr>
              <a:buFont typeface="Wingdings" pitchFamily="2" charset="2"/>
              <a:buNone/>
            </a:pPr>
            <a:r>
              <a:rPr lang="cs-CZ" sz="1600">
                <a:latin typeface="Courier New" pitchFamily="49" charset="0"/>
              </a:rPr>
              <a:t>LOGNAME=`whoami`</a:t>
            </a:r>
          </a:p>
          <a:p>
            <a:pPr>
              <a:buFont typeface="Wingdings" pitchFamily="2" charset="2"/>
              <a:buNone/>
            </a:pPr>
            <a:r>
              <a:rPr lang="cs-CZ" sz="1600">
                <a:latin typeface="Courier New" pitchFamily="49" charset="0"/>
              </a:rPr>
              <a:t> </a:t>
            </a:r>
          </a:p>
          <a:p>
            <a:pPr>
              <a:buFont typeface="Wingdings" pitchFamily="2" charset="2"/>
              <a:buNone/>
            </a:pPr>
            <a:r>
              <a:rPr lang="cs-CZ" sz="1600">
                <a:latin typeface="Courier New" pitchFamily="49" charset="0"/>
              </a:rPr>
              <a:t>DATADIR="/storage/brno1/home/$LOGNAME/" </a:t>
            </a:r>
            <a:r>
              <a:rPr lang="en-CA" sz="1600">
                <a:latin typeface="Courier New" pitchFamily="49" charset="0"/>
              </a:rPr>
              <a:t>  </a:t>
            </a:r>
            <a:r>
              <a:rPr lang="cs-CZ" sz="1600">
                <a:latin typeface="Courier New" pitchFamily="49" charset="0"/>
              </a:rPr>
              <a:t># shared via NFSv4</a:t>
            </a:r>
          </a:p>
          <a:p>
            <a:pPr>
              <a:buFont typeface="Wingdings" pitchFamily="2" charset="2"/>
              <a:buNone/>
            </a:pPr>
            <a:r>
              <a:rPr lang="cs-CZ" sz="1600">
                <a:latin typeface="Courier New" pitchFamily="49" charset="0"/>
              </a:rPr>
              <a:t>c</a:t>
            </a:r>
            <a:r>
              <a:rPr lang="en-CA" sz="1600">
                <a:latin typeface="Courier New" pitchFamily="49" charset="0"/>
              </a:rPr>
              <a:t>d</a:t>
            </a:r>
            <a:r>
              <a:rPr lang="cs-CZ" sz="1600">
                <a:latin typeface="Courier New" pitchFamily="49" charset="0"/>
              </a:rPr>
              <a:t> $DATADIR</a:t>
            </a:r>
          </a:p>
          <a:p>
            <a:pPr>
              <a:buFont typeface="Wingdings" pitchFamily="2" charset="2"/>
              <a:buNone/>
            </a:pPr>
            <a:r>
              <a:rPr lang="cs-CZ" sz="1600">
                <a:latin typeface="Courier New" pitchFamily="49" charset="0"/>
              </a:rPr>
              <a:t> </a:t>
            </a:r>
          </a:p>
          <a:p>
            <a:pPr>
              <a:buFont typeface="Wingdings" pitchFamily="2" charset="2"/>
              <a:buNone/>
            </a:pPr>
            <a:r>
              <a:rPr lang="cs-CZ" sz="1600">
                <a:latin typeface="Courier New" pitchFamily="49" charset="0"/>
              </a:rPr>
              <a:t># ... the computation ...</a:t>
            </a:r>
            <a:endParaRPr lang="en-CA" sz="1600">
              <a:latin typeface="Courier New" pitchFamily="49" charset="0"/>
            </a:endParaRPr>
          </a:p>
          <a:p>
            <a:pPr>
              <a:buFont typeface="Wingdings" pitchFamily="2" charset="2"/>
              <a:buNone/>
            </a:pPr>
            <a:endParaRPr lang="en-CA" sz="1600">
              <a:latin typeface="Courier New" pitchFamily="49" charset="0"/>
            </a:endParaRPr>
          </a:p>
          <a:p>
            <a:pPr>
              <a:buFont typeface="Wingdings" pitchFamily="2" charset="2"/>
              <a:buNone/>
            </a:pPr>
            <a:endParaRPr lang="cs-CZ" sz="1600">
              <a:latin typeface="Courier New" pitchFamily="49" charset="0"/>
            </a:endParaRPr>
          </a:p>
          <a:p>
            <a:pPr>
              <a:buFont typeface="Wingdings" pitchFamily="2" charset="2"/>
              <a:buNone/>
            </a:pPr>
            <a:endParaRPr lang="cs-CZ" sz="1600">
              <a:latin typeface="Courier New" pitchFamily="49" charset="0"/>
            </a:endParaRPr>
          </a:p>
          <a:p>
            <a:pPr>
              <a:buFont typeface="Wingdings" pitchFamily="2" charset="2"/>
              <a:buNone/>
            </a:pPr>
            <a:endParaRPr lang="en-CA" sz="1600">
              <a:latin typeface="Courier New" pitchFamily="49" charset="0"/>
            </a:endParaRPr>
          </a:p>
          <a:p>
            <a:r>
              <a:rPr lang="en-CA" sz="2000" b="1"/>
              <a:t>further details </a:t>
            </a:r>
            <a:r>
              <a:rPr lang="en-CA" sz="2000"/>
              <a:t>– see </a:t>
            </a:r>
            <a:r>
              <a:rPr lang="cs-CZ" sz="1800">
                <a:hlinkClick r:id="rId2"/>
              </a:rPr>
              <a:t>http://meta.cesnet.cz/wiki/Plánovací_systém_-_detailní_popis#Příklady_použití</a:t>
            </a:r>
            <a:endParaRPr lang="cs-CZ" sz="1800"/>
          </a:p>
        </p:txBody>
      </p:sp>
      <p:sp>
        <p:nvSpPr>
          <p:cNvPr id="7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altLang="en-US"/>
              <a:t>MetaCentrum hands-on seminar no. 1</a:t>
            </a:r>
          </a:p>
        </p:txBody>
      </p:sp>
      <p:sp>
        <p:nvSpPr>
          <p:cNvPr id="8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A1493-BA24-4EE7-A090-2C8D3EDDAF9D}" type="slidenum">
              <a:rPr lang="cs-CZ" altLang="en-US"/>
              <a:pPr/>
              <a:t>31</a:t>
            </a:fld>
            <a:endParaRPr lang="cs-CZ" altLang="en-US"/>
          </a:p>
        </p:txBody>
      </p:sp>
      <p:pic>
        <p:nvPicPr>
          <p:cNvPr id="89092" name="Picture 4" descr="cesnet-logo-4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188913"/>
            <a:ext cx="1331913" cy="588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9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981075"/>
            <a:ext cx="9144000" cy="792163"/>
          </a:xfrm>
        </p:spPr>
        <p:txBody>
          <a:bodyPr/>
          <a:lstStyle/>
          <a:p>
            <a:pPr algn="ctr"/>
            <a:r>
              <a:rPr lang="en-CA" sz="3400" b="1">
                <a:latin typeface="Arial Unicode MS" pitchFamily="34" charset="-128"/>
              </a:rPr>
              <a:t>How to … run a batch job III.</a:t>
            </a:r>
            <a:endParaRPr lang="cs-CZ" sz="3400">
              <a:latin typeface="Arial Unicode MS" pitchFamily="34" charset="-128"/>
            </a:endParaRPr>
          </a:p>
        </p:txBody>
      </p:sp>
      <p:sp>
        <p:nvSpPr>
          <p:cNvPr id="88066" name="Rectangle 2"/>
          <p:cNvSpPr>
            <a:spLocks noGrp="1" noChangeArrowheads="1"/>
          </p:cNvSpPr>
          <p:nvPr>
            <p:ph idx="1"/>
          </p:nvPr>
        </p:nvSpPr>
        <p:spPr>
          <a:xfrm>
            <a:off x="468313" y="1844675"/>
            <a:ext cx="8424862" cy="4392613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CA" sz="1600" b="1"/>
              <a:t>Startup script preparation/skelet: (IO-inte</a:t>
            </a:r>
            <a:r>
              <a:rPr lang="cs-CZ" sz="1600" b="1"/>
              <a:t>n</a:t>
            </a:r>
            <a:r>
              <a:rPr lang="en-CA" sz="1600" b="1"/>
              <a:t>sive computations)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CA" sz="1000">
              <a:latin typeface="Courier New" pitchFamily="49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CA" sz="1100">
                <a:latin typeface="Courier New" pitchFamily="49" charset="0"/>
              </a:rPr>
              <a:t>#!/bin/bash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cs-CZ" sz="1100">
                <a:latin typeface="Courier New" pitchFamily="49" charset="0"/>
              </a:rPr>
              <a:t>LOGNAME=`whoami`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cs-CZ" sz="1100">
                <a:latin typeface="Courier New" pitchFamily="49" charset="0"/>
              </a:rPr>
              <a:t> 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cs-CZ" sz="1100">
                <a:latin typeface="Courier New" pitchFamily="49" charset="0"/>
              </a:rPr>
              <a:t>DATADIR="/storage/brno1/home/$LOGNAME/" </a:t>
            </a:r>
            <a:r>
              <a:rPr lang="en-CA" sz="1100">
                <a:latin typeface="Courier New" pitchFamily="49" charset="0"/>
              </a:rPr>
              <a:t>  </a:t>
            </a:r>
            <a:r>
              <a:rPr lang="cs-CZ" sz="1100">
                <a:latin typeface="Courier New" pitchFamily="49" charset="0"/>
              </a:rPr>
              <a:t># shared via NFSv4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cs-CZ" sz="1100">
                <a:latin typeface="Courier New" pitchFamily="49" charset="0"/>
              </a:rPr>
              <a:t>WORKSPACE="/scratch/$LOGNAME/$PBS_JOBID/" # local disk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cs-CZ" sz="1100">
                <a:latin typeface="Courier New" pitchFamily="49" charset="0"/>
              </a:rPr>
              <a:t> 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cs-CZ" sz="1100">
                <a:latin typeface="Courier New" pitchFamily="49" charset="0"/>
              </a:rPr>
              <a:t>mkdir $WORKSPACE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cs-CZ" sz="1100">
                <a:latin typeface="Courier New" pitchFamily="49" charset="0"/>
              </a:rPr>
              <a:t>cp $DATADIR/vstup.txt $WORKSPACE || exit 1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cs-CZ" sz="1100">
                <a:latin typeface="Courier New" pitchFamily="49" charset="0"/>
              </a:rPr>
              <a:t>cd $WORKSPACE || exit 2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cs-CZ" sz="1100">
                <a:latin typeface="Courier New" pitchFamily="49" charset="0"/>
              </a:rPr>
              <a:t> 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cs-CZ" sz="1100">
                <a:latin typeface="Courier New" pitchFamily="49" charset="0"/>
              </a:rPr>
              <a:t># ... the computation ...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cs-CZ" sz="1100">
                <a:latin typeface="Courier New" pitchFamily="49" charset="0"/>
              </a:rPr>
              <a:t> 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cs-CZ" sz="1100">
                <a:latin typeface="Courier New" pitchFamily="49" charset="0"/>
              </a:rPr>
              <a:t>cp $WORKSPACE/vystup.txt $DATADIR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cs-CZ" sz="1100">
                <a:latin typeface="Courier New" pitchFamily="49" charset="0"/>
              </a:rPr>
              <a:t>if [ $? -ne 0 ]; then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cs-CZ" sz="1100">
                <a:latin typeface="Courier New" pitchFamily="49" charset="0"/>
              </a:rPr>
              <a:t>    echo Copy output data failed. Copy them manualy from `hostname` 1&gt;&amp;2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cs-CZ" sz="1100">
                <a:latin typeface="Courier New" pitchFamily="49" charset="0"/>
              </a:rPr>
              <a:t>    exit 3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cs-CZ" sz="1100">
                <a:latin typeface="Courier New" pitchFamily="49" charset="0"/>
              </a:rPr>
              <a:t>fi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cs-CZ" sz="1100">
                <a:latin typeface="Courier New" pitchFamily="49" charset="0"/>
              </a:rPr>
              <a:t> 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cs-CZ" sz="1100">
                <a:latin typeface="Courier New" pitchFamily="49" charset="0"/>
              </a:rPr>
              <a:t>rm -rf $WORKSPACE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cs-CZ" sz="1100">
                <a:latin typeface="Courier New" pitchFamily="49" charset="0"/>
              </a:rPr>
              <a:t>if [ $? -ne 0 ]; then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cs-CZ" sz="1100">
                <a:latin typeface="Courier New" pitchFamily="49" charset="0"/>
              </a:rPr>
              <a:t>    echo Cleanup failed. Please, remove data manually from `hostname` 1&gt;&amp;2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cs-CZ" sz="1100">
                <a:latin typeface="Courier New" pitchFamily="49" charset="0"/>
              </a:rPr>
              <a:t>    exit 4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cs-CZ" sz="1100">
                <a:latin typeface="Courier New" pitchFamily="49" charset="0"/>
              </a:rPr>
              <a:t>fi</a:t>
            </a:r>
            <a:endParaRPr lang="en-CA" sz="1100">
              <a:latin typeface="Courier New" pitchFamily="49" charset="0"/>
            </a:endParaRPr>
          </a:p>
        </p:txBody>
      </p:sp>
      <p:sp>
        <p:nvSpPr>
          <p:cNvPr id="7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altLang="en-US"/>
              <a:t>MetaCentrum hands-on seminar no. 1</a:t>
            </a:r>
          </a:p>
        </p:txBody>
      </p:sp>
      <p:sp>
        <p:nvSpPr>
          <p:cNvPr id="8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463B1-B352-4AC9-BBA4-3C67F164F528}" type="slidenum">
              <a:rPr lang="cs-CZ" altLang="en-US"/>
              <a:pPr/>
              <a:t>32</a:t>
            </a:fld>
            <a:endParaRPr lang="cs-CZ" altLang="en-US"/>
          </a:p>
        </p:txBody>
      </p:sp>
      <p:pic>
        <p:nvPicPr>
          <p:cNvPr id="88068" name="Picture 4" descr="cesnet-logo-4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188913"/>
            <a:ext cx="1331913" cy="588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5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981075"/>
            <a:ext cx="9144000" cy="792163"/>
          </a:xfrm>
        </p:spPr>
        <p:txBody>
          <a:bodyPr/>
          <a:lstStyle/>
          <a:p>
            <a:pPr algn="ctr"/>
            <a:r>
              <a:rPr lang="en-CA" sz="3400" b="1">
                <a:latin typeface="Arial Unicode MS" pitchFamily="34" charset="-128"/>
              </a:rPr>
              <a:t>How to … run a batch job IV.</a:t>
            </a:r>
            <a:endParaRPr lang="cs-CZ" sz="3400">
              <a:latin typeface="Arial Unicode MS" pitchFamily="34" charset="-128"/>
            </a:endParaRPr>
          </a:p>
        </p:txBody>
      </p:sp>
      <p:sp>
        <p:nvSpPr>
          <p:cNvPr id="92162" name="Rectangle 2"/>
          <p:cNvSpPr>
            <a:spLocks noGrp="1" noChangeArrowheads="1"/>
          </p:cNvSpPr>
          <p:nvPr>
            <p:ph idx="1"/>
          </p:nvPr>
        </p:nvSpPr>
        <p:spPr>
          <a:xfrm>
            <a:off x="468313" y="1700213"/>
            <a:ext cx="8424862" cy="4537075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CA" sz="2000" b="1"/>
              <a:t>Using the application modules within the batch script:</a:t>
            </a:r>
          </a:p>
          <a:p>
            <a:pPr>
              <a:lnSpc>
                <a:spcPct val="90000"/>
              </a:lnSpc>
            </a:pPr>
            <a:r>
              <a:rPr lang="en-CA" sz="2000"/>
              <a:t>to use the </a:t>
            </a:r>
            <a:r>
              <a:rPr lang="en-CA" sz="2000" b="1"/>
              <a:t>application modules </a:t>
            </a:r>
            <a:r>
              <a:rPr lang="en-CA" sz="2000"/>
              <a:t>from a </a:t>
            </a:r>
            <a:r>
              <a:rPr lang="en-CA" sz="2000" b="1"/>
              <a:t>batch script</a:t>
            </a:r>
            <a:r>
              <a:rPr lang="en-CA" sz="2000"/>
              <a:t>, add the following line into the script (before loading the module):</a:t>
            </a: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r>
              <a:rPr lang="cs-CZ" sz="1800" b="1">
                <a:latin typeface="Courier New" pitchFamily="49" charset="0"/>
              </a:rPr>
              <a:t>. /packages/run/modules-2.0/init/sh</a:t>
            </a:r>
            <a:endParaRPr lang="en-CA" sz="1800" b="1">
              <a:latin typeface="Courier New" pitchFamily="49" charset="0"/>
            </a:endParaRP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r>
              <a:rPr lang="en-CA" sz="1800">
                <a:latin typeface="Courier New" pitchFamily="49" charset="0"/>
              </a:rPr>
              <a:t>...</a:t>
            </a: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r>
              <a:rPr lang="en-CA" sz="1800">
                <a:latin typeface="Courier New" pitchFamily="49" charset="0"/>
              </a:rPr>
              <a:t>module add maple</a:t>
            </a:r>
            <a:r>
              <a:rPr lang="cs-CZ" sz="1800">
                <a:latin typeface="Courier New" pitchFamily="49" charset="0"/>
              </a:rPr>
              <a:t> </a:t>
            </a:r>
            <a:endParaRPr lang="en-CA" sz="1800">
              <a:latin typeface="Courier New" pitchFamily="49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CA" sz="2000" b="1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CA" sz="2000" b="1"/>
              <a:t>Getting the job’s standard output and standard error output:</a:t>
            </a:r>
          </a:p>
          <a:p>
            <a:pPr>
              <a:lnSpc>
                <a:spcPct val="90000"/>
              </a:lnSpc>
            </a:pPr>
            <a:r>
              <a:rPr lang="en-CA" sz="2000"/>
              <a:t>once finished, there appear </a:t>
            </a:r>
            <a:r>
              <a:rPr lang="en-CA" sz="2000" b="1"/>
              <a:t>two files </a:t>
            </a:r>
            <a:r>
              <a:rPr lang="en-CA" sz="2000"/>
              <a:t>in the directory, which the job has been started from:</a:t>
            </a:r>
          </a:p>
          <a:p>
            <a:pPr lvl="1">
              <a:lnSpc>
                <a:spcPct val="90000"/>
              </a:lnSpc>
            </a:pPr>
            <a:r>
              <a:rPr lang="cs-CZ" sz="1800" i="1">
                <a:latin typeface="Courier New" pitchFamily="49" charset="0"/>
              </a:rPr>
              <a:t>&lt;job_name&gt;</a:t>
            </a:r>
            <a:r>
              <a:rPr lang="cs-CZ" sz="1800">
                <a:latin typeface="Courier New" pitchFamily="49" charset="0"/>
              </a:rPr>
              <a:t>.o</a:t>
            </a:r>
            <a:r>
              <a:rPr lang="cs-CZ" sz="1800" i="1">
                <a:latin typeface="Courier New" pitchFamily="49" charset="0"/>
              </a:rPr>
              <a:t>&lt;jobID&gt;</a:t>
            </a:r>
            <a:r>
              <a:rPr lang="cs-CZ" sz="1800"/>
              <a:t> ... standard output</a:t>
            </a:r>
          </a:p>
          <a:p>
            <a:pPr lvl="1">
              <a:lnSpc>
                <a:spcPct val="90000"/>
              </a:lnSpc>
            </a:pPr>
            <a:r>
              <a:rPr lang="cs-CZ" sz="1800" i="1">
                <a:latin typeface="Courier New" pitchFamily="49" charset="0"/>
              </a:rPr>
              <a:t>&lt;job_name&gt;</a:t>
            </a:r>
            <a:r>
              <a:rPr lang="cs-CZ" sz="1800">
                <a:latin typeface="Courier New" pitchFamily="49" charset="0"/>
              </a:rPr>
              <a:t>.e</a:t>
            </a:r>
            <a:r>
              <a:rPr lang="cs-CZ" sz="1800" i="1">
                <a:latin typeface="Courier New" pitchFamily="49" charset="0"/>
              </a:rPr>
              <a:t>&lt;jobID&gt;</a:t>
            </a:r>
            <a:r>
              <a:rPr lang="cs-CZ" sz="1800"/>
              <a:t> ... standard error output</a:t>
            </a:r>
            <a:endParaRPr lang="en-CA" sz="1800"/>
          </a:p>
          <a:p>
            <a:pPr lvl="1">
              <a:lnSpc>
                <a:spcPct val="90000"/>
              </a:lnSpc>
            </a:pPr>
            <a:endParaRPr lang="en-CA" sz="1800"/>
          </a:p>
          <a:p>
            <a:pPr lvl="1">
              <a:lnSpc>
                <a:spcPct val="90000"/>
              </a:lnSpc>
            </a:pPr>
            <a:r>
              <a:rPr lang="en-CA" sz="1800"/>
              <a:t>the </a:t>
            </a:r>
            <a:r>
              <a:rPr lang="en-CA" sz="1800">
                <a:latin typeface="Courier New" pitchFamily="49" charset="0"/>
              </a:rPr>
              <a:t>&lt;job_name&gt;</a:t>
            </a:r>
            <a:r>
              <a:rPr lang="en-CA" sz="1800"/>
              <a:t> can be modified via the </a:t>
            </a:r>
            <a:r>
              <a:rPr lang="en-CA" sz="1800">
                <a:latin typeface="Courier New" pitchFamily="49" charset="0"/>
              </a:rPr>
              <a:t>“–N”</a:t>
            </a:r>
            <a:r>
              <a:rPr lang="en-CA" sz="1800"/>
              <a:t> qsub option</a:t>
            </a:r>
            <a:endParaRPr lang="cs-CZ" sz="1800"/>
          </a:p>
        </p:txBody>
      </p:sp>
      <p:sp>
        <p:nvSpPr>
          <p:cNvPr id="7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altLang="en-US"/>
              <a:t>MetaCentrum hands-on seminar no. 1</a:t>
            </a:r>
          </a:p>
        </p:txBody>
      </p:sp>
      <p:sp>
        <p:nvSpPr>
          <p:cNvPr id="8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0EBBF-DD6C-44AB-844E-65476C196BEF}" type="slidenum">
              <a:rPr lang="cs-CZ" altLang="en-US"/>
              <a:pPr/>
              <a:t>33</a:t>
            </a:fld>
            <a:endParaRPr lang="cs-CZ" altLang="en-US"/>
          </a:p>
        </p:txBody>
      </p:sp>
      <p:pic>
        <p:nvPicPr>
          <p:cNvPr id="92164" name="Picture 4" descr="cesnet-logo-4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188913"/>
            <a:ext cx="1331913" cy="588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7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981075"/>
            <a:ext cx="9144000" cy="792163"/>
          </a:xfrm>
        </p:spPr>
        <p:txBody>
          <a:bodyPr/>
          <a:lstStyle/>
          <a:p>
            <a:pPr algn="ctr"/>
            <a:r>
              <a:rPr lang="en-CA" sz="3400" b="1">
                <a:latin typeface="Arial Unicode MS" pitchFamily="34" charset="-128"/>
              </a:rPr>
              <a:t>How to … run a batch job V.</a:t>
            </a:r>
            <a:endParaRPr lang="cs-CZ" sz="3400">
              <a:latin typeface="Arial Unicode MS" pitchFamily="34" charset="-128"/>
            </a:endParaRPr>
          </a:p>
        </p:txBody>
      </p:sp>
      <p:sp>
        <p:nvSpPr>
          <p:cNvPr id="90114" name="Rectangle 2"/>
          <p:cNvSpPr>
            <a:spLocks noGrp="1" noChangeArrowheads="1"/>
          </p:cNvSpPr>
          <p:nvPr>
            <p:ph idx="1"/>
          </p:nvPr>
        </p:nvSpPr>
        <p:spPr>
          <a:xfrm>
            <a:off x="468313" y="1700213"/>
            <a:ext cx="8424862" cy="453707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cs-CZ" sz="2000" b="1"/>
              <a:t>Job attributes</a:t>
            </a:r>
            <a:r>
              <a:rPr lang="en-CA" sz="2000" b="1"/>
              <a:t> specification:</a:t>
            </a:r>
          </a:p>
          <a:p>
            <a:pPr>
              <a:buFont typeface="Wingdings" pitchFamily="2" charset="2"/>
              <a:buNone/>
            </a:pPr>
            <a:r>
              <a:rPr lang="en-CA" sz="2000"/>
              <a:t>in the case of batch jobs, the requested resources and further job information (</a:t>
            </a:r>
            <a:r>
              <a:rPr lang="en-CA" sz="2000" i="1"/>
              <a:t>job attributes</a:t>
            </a:r>
            <a:r>
              <a:rPr lang="en-CA" sz="2000"/>
              <a:t> in short) may be specified either on the command line (see </a:t>
            </a:r>
            <a:r>
              <a:rPr lang="en-CA" sz="2000">
                <a:latin typeface="Courier New" pitchFamily="49" charset="0"/>
              </a:rPr>
              <a:t>“man qsub”</a:t>
            </a:r>
            <a:r>
              <a:rPr lang="en-CA" sz="2000"/>
              <a:t>) or directly within the script:</a:t>
            </a:r>
          </a:p>
          <a:p>
            <a:r>
              <a:rPr lang="en-CA" sz="2000"/>
              <a:t>by adding the </a:t>
            </a:r>
            <a:r>
              <a:rPr lang="en-CA" sz="2000">
                <a:latin typeface="Courier New" pitchFamily="49" charset="0"/>
              </a:rPr>
              <a:t>“#PBS”</a:t>
            </a:r>
            <a:r>
              <a:rPr lang="en-CA" sz="2000"/>
              <a:t> directives</a:t>
            </a:r>
            <a:r>
              <a:rPr lang="cs-CZ" sz="2000"/>
              <a:t> </a:t>
            </a:r>
            <a:r>
              <a:rPr lang="en-CA" sz="2000"/>
              <a:t>(see </a:t>
            </a:r>
            <a:r>
              <a:rPr lang="en-CA" sz="2000">
                <a:latin typeface="Courier New" pitchFamily="49" charset="0"/>
              </a:rPr>
              <a:t>“man qsub”</a:t>
            </a:r>
            <a:r>
              <a:rPr lang="en-CA" sz="2000"/>
              <a:t>):</a:t>
            </a:r>
          </a:p>
          <a:p>
            <a:pPr lvl="1">
              <a:buFont typeface="Wingdings" pitchFamily="2" charset="2"/>
              <a:buNone/>
            </a:pPr>
            <a:r>
              <a:rPr lang="en-US" sz="1800">
                <a:latin typeface="Courier New" pitchFamily="49" charset="0"/>
              </a:rPr>
              <a:t>#PBS -N Job_name</a:t>
            </a:r>
          </a:p>
          <a:p>
            <a:pPr lvl="1">
              <a:buFont typeface="Wingdings" pitchFamily="2" charset="2"/>
              <a:buNone/>
            </a:pPr>
            <a:r>
              <a:rPr lang="en-US" sz="1800">
                <a:latin typeface="Courier New" pitchFamily="49" charset="0"/>
              </a:rPr>
              <a:t>#PBS -l nodes=2:ppn=1</a:t>
            </a:r>
          </a:p>
          <a:p>
            <a:pPr lvl="1">
              <a:buFont typeface="Wingdings" pitchFamily="2" charset="2"/>
              <a:buNone/>
            </a:pPr>
            <a:r>
              <a:rPr lang="en-US" sz="1800">
                <a:latin typeface="Courier New" pitchFamily="49" charset="0"/>
              </a:rPr>
              <a:t>#PBS –l mem=320kb</a:t>
            </a:r>
          </a:p>
          <a:p>
            <a:pPr lvl="1">
              <a:buFont typeface="Wingdings" pitchFamily="2" charset="2"/>
              <a:buNone/>
            </a:pPr>
            <a:r>
              <a:rPr lang="en-US" sz="1800">
                <a:latin typeface="Courier New" pitchFamily="49" charset="0"/>
              </a:rPr>
              <a:t>#PBS -m be</a:t>
            </a:r>
          </a:p>
          <a:p>
            <a:pPr lvl="1">
              <a:buFont typeface="Wingdings" pitchFamily="2" charset="2"/>
              <a:buNone/>
            </a:pPr>
            <a:r>
              <a:rPr lang="en-US" sz="1800">
                <a:latin typeface="Courier New" pitchFamily="49" charset="0"/>
              </a:rPr>
              <a:t>#</a:t>
            </a:r>
          </a:p>
          <a:p>
            <a:pPr lvl="1">
              <a:buFont typeface="Wingdings" pitchFamily="2" charset="2"/>
              <a:buNone/>
            </a:pPr>
            <a:r>
              <a:rPr lang="en-CA" sz="1800">
                <a:latin typeface="Courier New" pitchFamily="49" charset="0"/>
              </a:rPr>
              <a:t>&lt; … </a:t>
            </a:r>
            <a:r>
              <a:rPr lang="cs-CZ" sz="1800">
                <a:latin typeface="Courier New" pitchFamily="49" charset="0"/>
              </a:rPr>
              <a:t>commands</a:t>
            </a:r>
            <a:r>
              <a:rPr lang="en-CA" sz="1800">
                <a:latin typeface="Courier New" pitchFamily="49" charset="0"/>
              </a:rPr>
              <a:t> … &gt;</a:t>
            </a:r>
            <a:endParaRPr lang="en-US" sz="1800">
              <a:latin typeface="Courier New" pitchFamily="49" charset="0"/>
            </a:endParaRPr>
          </a:p>
          <a:p>
            <a:r>
              <a:rPr lang="en-US" sz="2000"/>
              <a:t>the submission may be then simply performed by:</a:t>
            </a:r>
          </a:p>
          <a:p>
            <a:pPr lvl="1"/>
            <a:r>
              <a:rPr lang="en-CA" sz="1800">
                <a:latin typeface="Courier New" pitchFamily="49" charset="0"/>
              </a:rPr>
              <a:t>$ qsub myscript.sh</a:t>
            </a:r>
          </a:p>
        </p:txBody>
      </p:sp>
      <p:sp>
        <p:nvSpPr>
          <p:cNvPr id="7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altLang="en-US"/>
              <a:t>MetaCentrum hands-on seminar no. 1</a:t>
            </a:r>
          </a:p>
        </p:txBody>
      </p:sp>
      <p:sp>
        <p:nvSpPr>
          <p:cNvPr id="8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65945-265D-4FEF-B434-BC2C3A3EA35E}" type="slidenum">
              <a:rPr lang="cs-CZ" altLang="en-US"/>
              <a:pPr/>
              <a:t>34</a:t>
            </a:fld>
            <a:endParaRPr lang="cs-CZ" altLang="en-US"/>
          </a:p>
        </p:txBody>
      </p:sp>
      <p:pic>
        <p:nvPicPr>
          <p:cNvPr id="90116" name="Picture 4" descr="cesnet-logo-4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188913"/>
            <a:ext cx="1331913" cy="588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9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981075"/>
            <a:ext cx="9144000" cy="792163"/>
          </a:xfrm>
        </p:spPr>
        <p:txBody>
          <a:bodyPr/>
          <a:lstStyle/>
          <a:p>
            <a:pPr algn="ctr"/>
            <a:r>
              <a:rPr lang="en-CA" sz="3400" b="1">
                <a:latin typeface="Arial Unicode MS" pitchFamily="34" charset="-128"/>
              </a:rPr>
              <a:t>How to … run a batch job V.</a:t>
            </a:r>
            <a:endParaRPr lang="cs-CZ" sz="3400">
              <a:latin typeface="Arial Unicode MS" pitchFamily="34" charset="-128"/>
            </a:endParaRPr>
          </a:p>
        </p:txBody>
      </p:sp>
      <p:sp>
        <p:nvSpPr>
          <p:cNvPr id="93186" name="Rectangle 2"/>
          <p:cNvSpPr>
            <a:spLocks noGrp="1" noChangeArrowheads="1"/>
          </p:cNvSpPr>
          <p:nvPr>
            <p:ph idx="1"/>
          </p:nvPr>
        </p:nvSpPr>
        <p:spPr>
          <a:xfrm>
            <a:off x="468313" y="1844675"/>
            <a:ext cx="8424862" cy="4392613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CA" sz="2200" b="1"/>
              <a:t>Questions and Answers:</a:t>
            </a:r>
          </a:p>
          <a:p>
            <a:r>
              <a:rPr lang="en-CA" sz="2200" i="1"/>
              <a:t>Should I prefer batch or interactive jobs?</a:t>
            </a:r>
          </a:p>
          <a:p>
            <a:pPr lvl="1"/>
            <a:r>
              <a:rPr lang="en-CA" sz="2000"/>
              <a:t>definitely the </a:t>
            </a:r>
            <a:r>
              <a:rPr lang="en-CA" sz="2000" b="1"/>
              <a:t>batch ones</a:t>
            </a:r>
            <a:r>
              <a:rPr lang="en-CA" sz="2000"/>
              <a:t> – they use the computing resources </a:t>
            </a:r>
            <a:r>
              <a:rPr lang="en-CA" sz="2000" b="1"/>
              <a:t>more effectively</a:t>
            </a:r>
          </a:p>
          <a:p>
            <a:pPr lvl="1"/>
            <a:r>
              <a:rPr lang="en-CA" sz="2000"/>
              <a:t>use the interactive ones just for testing your startup script, GUI apps, or data preparation</a:t>
            </a:r>
          </a:p>
          <a:p>
            <a:endParaRPr lang="en-CA" sz="2200" i="1"/>
          </a:p>
          <a:p>
            <a:endParaRPr lang="en-CA" sz="2200" i="1"/>
          </a:p>
          <a:p>
            <a:endParaRPr lang="en-CA" sz="2200" i="1"/>
          </a:p>
          <a:p>
            <a:endParaRPr lang="en-CA" sz="2200" i="1"/>
          </a:p>
          <a:p>
            <a:r>
              <a:rPr lang="en-CA" sz="2200" i="1"/>
              <a:t>Any other questions?</a:t>
            </a:r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altLang="en-US"/>
              <a:t>MetaCentrum hands-on seminar no. 1</a:t>
            </a:r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04C12-9314-4C09-B8CA-C7EA35555C81}" type="slidenum">
              <a:rPr lang="cs-CZ" altLang="en-US"/>
              <a:pPr/>
              <a:t>35</a:t>
            </a:fld>
            <a:endParaRPr lang="cs-CZ" altLang="en-US"/>
          </a:p>
        </p:txBody>
      </p:sp>
      <p:pic>
        <p:nvPicPr>
          <p:cNvPr id="93188" name="Picture 4" descr="cesnet-logo-4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188913"/>
            <a:ext cx="1331913" cy="588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190" name="Picture 6" descr="RR-Ques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4508500"/>
            <a:ext cx="1619250" cy="161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3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981075"/>
            <a:ext cx="9144000" cy="792163"/>
          </a:xfrm>
        </p:spPr>
        <p:txBody>
          <a:bodyPr/>
          <a:lstStyle/>
          <a:p>
            <a:pPr algn="ctr"/>
            <a:r>
              <a:rPr lang="en-CA" sz="3400" b="1">
                <a:latin typeface="Arial Unicode MS" pitchFamily="34" charset="-128"/>
              </a:rPr>
              <a:t>How to … run a batch job VI.</a:t>
            </a:r>
            <a:endParaRPr lang="cs-CZ" sz="3400">
              <a:latin typeface="Arial Unicode MS" pitchFamily="34" charset="-128"/>
            </a:endParaRPr>
          </a:p>
        </p:txBody>
      </p:sp>
      <p:sp>
        <p:nvSpPr>
          <p:cNvPr id="94210" name="Rectangle 2"/>
          <p:cNvSpPr>
            <a:spLocks noGrp="1" noChangeArrowheads="1"/>
          </p:cNvSpPr>
          <p:nvPr>
            <p:ph idx="1"/>
          </p:nvPr>
        </p:nvSpPr>
        <p:spPr>
          <a:xfrm>
            <a:off x="323850" y="1844675"/>
            <a:ext cx="8569325" cy="4392613"/>
          </a:xfrm>
        </p:spPr>
        <p:txBody>
          <a:bodyPr/>
          <a:lstStyle/>
          <a:p>
            <a:pPr marL="571500" indent="-571500">
              <a:buFont typeface="Wingdings" pitchFamily="2" charset="2"/>
              <a:buNone/>
            </a:pPr>
            <a:r>
              <a:rPr lang="en-CA" sz="2200" b="1"/>
              <a:t>Examples:</a:t>
            </a:r>
          </a:p>
          <a:p>
            <a:pPr marL="571500" indent="-571500"/>
            <a:r>
              <a:rPr lang="en-CA" sz="2200"/>
              <a:t>Create and submit a batch script, which echoes “Hello world!” to both stdout and stderr.</a:t>
            </a:r>
          </a:p>
          <a:p>
            <a:pPr marL="571500" indent="-571500"/>
            <a:r>
              <a:rPr lang="en-CA" sz="2200"/>
              <a:t>Create and submit a batch script, which performs a simple Maple computation, described in a file:</a:t>
            </a:r>
          </a:p>
          <a:p>
            <a:pPr marL="839788" lvl="1" indent="-495300">
              <a:buFont typeface="Wingdings" pitchFamily="2" charset="2"/>
              <a:buNone/>
            </a:pPr>
            <a:r>
              <a:rPr lang="en-CA" sz="1800">
                <a:latin typeface="Courier New" pitchFamily="49" charset="0"/>
              </a:rPr>
              <a:t>plotsetup(gif, plotoutput=`/storage/brno1/home/</a:t>
            </a:r>
            <a:r>
              <a:rPr lang="en-CA" sz="1800" b="1">
                <a:solidFill>
                  <a:srgbClr val="FF0000"/>
                </a:solidFill>
                <a:latin typeface="Courier New" pitchFamily="49" charset="0"/>
              </a:rPr>
              <a:t>&lt;username&gt;</a:t>
            </a:r>
            <a:r>
              <a:rPr lang="en-CA" sz="1800">
                <a:latin typeface="Courier New" pitchFamily="49" charset="0"/>
              </a:rPr>
              <a:t>/myplot.gif`, plotoptions=`height=1024,width=768`);</a:t>
            </a:r>
          </a:p>
          <a:p>
            <a:pPr marL="839788" lvl="1" indent="-495300">
              <a:buFont typeface="Wingdings" pitchFamily="2" charset="2"/>
              <a:buNone/>
            </a:pPr>
            <a:r>
              <a:rPr lang="en-CA" sz="1800">
                <a:latin typeface="Courier New" pitchFamily="49" charset="0"/>
              </a:rPr>
              <a:t>plot3d( x*y, x=-1..1, y=-1..1, axes = BOXED, style = PATCH);</a:t>
            </a:r>
          </a:p>
          <a:p>
            <a:pPr marL="839788" lvl="1" indent="-495300"/>
            <a:r>
              <a:rPr lang="en-CA" sz="2000"/>
              <a:t>process the file using Maple (from a batch script):</a:t>
            </a:r>
          </a:p>
          <a:p>
            <a:pPr marL="1090613" lvl="2" indent="-419100"/>
            <a:r>
              <a:rPr lang="en-CA" sz="1800"/>
              <a:t>hint: </a:t>
            </a:r>
            <a:r>
              <a:rPr lang="en-CA" sz="1800">
                <a:latin typeface="Courier New" pitchFamily="49" charset="0"/>
              </a:rPr>
              <a:t>$ maple &lt;filename&gt;</a:t>
            </a:r>
          </a:p>
        </p:txBody>
      </p:sp>
      <p:sp>
        <p:nvSpPr>
          <p:cNvPr id="7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altLang="en-US"/>
              <a:t>MetaCentrum hands-on seminar no. 1</a:t>
            </a:r>
          </a:p>
        </p:txBody>
      </p:sp>
      <p:sp>
        <p:nvSpPr>
          <p:cNvPr id="8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5E701-4B52-4B53-9DE1-61A82677500F}" type="slidenum">
              <a:rPr lang="cs-CZ" altLang="en-US"/>
              <a:pPr/>
              <a:t>36</a:t>
            </a:fld>
            <a:endParaRPr lang="cs-CZ" altLang="en-US"/>
          </a:p>
        </p:txBody>
      </p:sp>
      <p:pic>
        <p:nvPicPr>
          <p:cNvPr id="94212" name="Picture 4" descr="cesnet-logo-4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188913"/>
            <a:ext cx="1331913" cy="588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3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1052513"/>
            <a:ext cx="9144000" cy="792162"/>
          </a:xfrm>
        </p:spPr>
        <p:txBody>
          <a:bodyPr/>
          <a:lstStyle/>
          <a:p>
            <a:pPr algn="ctr"/>
            <a:r>
              <a:rPr lang="en-CA" sz="3400" b="1">
                <a:latin typeface="Arial Unicode MS" pitchFamily="34" charset="-128"/>
              </a:rPr>
              <a:t>Overview</a:t>
            </a:r>
            <a:endParaRPr lang="cs-CZ" sz="3400">
              <a:latin typeface="Arial Unicode MS" pitchFamily="34" charset="-128"/>
            </a:endParaRPr>
          </a:p>
        </p:txBody>
      </p:sp>
      <p:sp>
        <p:nvSpPr>
          <p:cNvPr id="114691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1773238"/>
            <a:ext cx="8785225" cy="414178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CA" sz="2200"/>
              <a:t>Brief MetaCentrum introduction</a:t>
            </a:r>
          </a:p>
          <a:p>
            <a:pPr>
              <a:lnSpc>
                <a:spcPct val="90000"/>
              </a:lnSpc>
            </a:pPr>
            <a:r>
              <a:rPr lang="en-CA" sz="2200"/>
              <a:t>Grid infrastructure overview</a:t>
            </a:r>
          </a:p>
          <a:p>
            <a:pPr>
              <a:lnSpc>
                <a:spcPct val="90000"/>
              </a:lnSpc>
            </a:pPr>
            <a:r>
              <a:rPr lang="en-CA" sz="2200"/>
              <a:t>How to … specify requested resources </a:t>
            </a:r>
          </a:p>
          <a:p>
            <a:pPr>
              <a:lnSpc>
                <a:spcPct val="90000"/>
              </a:lnSpc>
            </a:pPr>
            <a:r>
              <a:rPr lang="en-CA" sz="2200"/>
              <a:t>How to … run an interactive job</a:t>
            </a:r>
          </a:p>
          <a:p>
            <a:pPr>
              <a:lnSpc>
                <a:spcPct val="90000"/>
              </a:lnSpc>
            </a:pPr>
            <a:r>
              <a:rPr lang="en-CA" sz="2200"/>
              <a:t>How to … use application modules</a:t>
            </a:r>
          </a:p>
          <a:p>
            <a:pPr>
              <a:lnSpc>
                <a:spcPct val="90000"/>
              </a:lnSpc>
            </a:pPr>
            <a:r>
              <a:rPr lang="en-CA" sz="2200"/>
              <a:t>How to … run a batch job</a:t>
            </a:r>
          </a:p>
          <a:p>
            <a:pPr>
              <a:lnSpc>
                <a:spcPct val="90000"/>
              </a:lnSpc>
            </a:pPr>
            <a:r>
              <a:rPr lang="en-CA" sz="2200" b="1">
                <a:solidFill>
                  <a:srgbClr val="FF0000"/>
                </a:solidFill>
              </a:rPr>
              <a:t>How to … determine a job state</a:t>
            </a:r>
          </a:p>
          <a:p>
            <a:pPr>
              <a:lnSpc>
                <a:spcPct val="90000"/>
              </a:lnSpc>
            </a:pPr>
            <a:r>
              <a:rPr lang="en-CA" sz="2200"/>
              <a:t>How to … run a parallel/distributed computation</a:t>
            </a:r>
          </a:p>
          <a:p>
            <a:pPr>
              <a:lnSpc>
                <a:spcPct val="90000"/>
              </a:lnSpc>
            </a:pPr>
            <a:endParaRPr lang="en-CA" sz="2200"/>
          </a:p>
          <a:p>
            <a:pPr>
              <a:lnSpc>
                <a:spcPct val="90000"/>
              </a:lnSpc>
            </a:pPr>
            <a:r>
              <a:rPr lang="en-CA" sz="2200"/>
              <a:t>Brief CERIT-SC Centre introduction</a:t>
            </a:r>
          </a:p>
          <a:p>
            <a:pPr>
              <a:lnSpc>
                <a:spcPct val="90000"/>
              </a:lnSpc>
            </a:pPr>
            <a:r>
              <a:rPr lang="en-CA" sz="2200"/>
              <a:t>CERIT-SC specifics</a:t>
            </a:r>
            <a:endParaRPr lang="cs-CZ" sz="2200"/>
          </a:p>
        </p:txBody>
      </p:sp>
      <p:sp>
        <p:nvSpPr>
          <p:cNvPr id="7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altLang="en-US"/>
              <a:t>MetaCentrum hands-on seminar no. 1</a:t>
            </a:r>
          </a:p>
        </p:txBody>
      </p:sp>
      <p:sp>
        <p:nvSpPr>
          <p:cNvPr id="8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B282B-157F-41CE-AB9D-4AD889E592C8}" type="slidenum">
              <a:rPr lang="cs-CZ" altLang="en-US"/>
              <a:pPr/>
              <a:t>37</a:t>
            </a:fld>
            <a:endParaRPr lang="cs-CZ" altLang="en-US"/>
          </a:p>
        </p:txBody>
      </p:sp>
      <p:pic>
        <p:nvPicPr>
          <p:cNvPr id="114692" name="Picture 4" descr="cesnet-logo-4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188913"/>
            <a:ext cx="1331913" cy="588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7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1052513"/>
            <a:ext cx="9144000" cy="792162"/>
          </a:xfrm>
        </p:spPr>
        <p:txBody>
          <a:bodyPr/>
          <a:lstStyle/>
          <a:p>
            <a:pPr algn="ctr"/>
            <a:r>
              <a:rPr lang="en-CA" sz="3400" b="1">
                <a:latin typeface="Arial Unicode MS" pitchFamily="34" charset="-128"/>
              </a:rPr>
              <a:t>Overview</a:t>
            </a:r>
            <a:endParaRPr lang="cs-CZ" sz="3400">
              <a:latin typeface="Arial Unicode MS" pitchFamily="34" charset="-128"/>
            </a:endParaRPr>
          </a:p>
        </p:txBody>
      </p:sp>
      <p:sp>
        <p:nvSpPr>
          <p:cNvPr id="115715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1773238"/>
            <a:ext cx="8785225" cy="414178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CA" sz="2200"/>
              <a:t>Brief MetaCentrum introduction</a:t>
            </a:r>
          </a:p>
          <a:p>
            <a:pPr>
              <a:lnSpc>
                <a:spcPct val="90000"/>
              </a:lnSpc>
            </a:pPr>
            <a:r>
              <a:rPr lang="en-CA" sz="2200"/>
              <a:t>Grid infrastructure overview</a:t>
            </a:r>
          </a:p>
          <a:p>
            <a:pPr>
              <a:lnSpc>
                <a:spcPct val="90000"/>
              </a:lnSpc>
            </a:pPr>
            <a:r>
              <a:rPr lang="en-CA" sz="2200"/>
              <a:t>How to … specify requested resources </a:t>
            </a:r>
          </a:p>
          <a:p>
            <a:pPr>
              <a:lnSpc>
                <a:spcPct val="90000"/>
              </a:lnSpc>
            </a:pPr>
            <a:r>
              <a:rPr lang="en-CA" sz="2200"/>
              <a:t>How to … run an interactive job</a:t>
            </a:r>
          </a:p>
          <a:p>
            <a:pPr>
              <a:lnSpc>
                <a:spcPct val="90000"/>
              </a:lnSpc>
            </a:pPr>
            <a:r>
              <a:rPr lang="en-CA" sz="2200"/>
              <a:t>How to … use application modules</a:t>
            </a:r>
          </a:p>
          <a:p>
            <a:pPr>
              <a:lnSpc>
                <a:spcPct val="90000"/>
              </a:lnSpc>
            </a:pPr>
            <a:r>
              <a:rPr lang="en-CA" sz="2200"/>
              <a:t>How to … run a batch job</a:t>
            </a:r>
          </a:p>
          <a:p>
            <a:pPr>
              <a:lnSpc>
                <a:spcPct val="90000"/>
              </a:lnSpc>
            </a:pPr>
            <a:r>
              <a:rPr lang="en-CA" sz="2200"/>
              <a:t>How to … determine a job state</a:t>
            </a:r>
          </a:p>
          <a:p>
            <a:pPr>
              <a:lnSpc>
                <a:spcPct val="90000"/>
              </a:lnSpc>
            </a:pPr>
            <a:r>
              <a:rPr lang="en-CA" sz="2200" b="1">
                <a:solidFill>
                  <a:srgbClr val="FF0000"/>
                </a:solidFill>
              </a:rPr>
              <a:t>How to … run a parallel/distributed computation</a:t>
            </a:r>
          </a:p>
          <a:p>
            <a:pPr>
              <a:lnSpc>
                <a:spcPct val="90000"/>
              </a:lnSpc>
            </a:pPr>
            <a:endParaRPr lang="en-CA" sz="2200"/>
          </a:p>
          <a:p>
            <a:pPr>
              <a:lnSpc>
                <a:spcPct val="90000"/>
              </a:lnSpc>
            </a:pPr>
            <a:r>
              <a:rPr lang="en-CA" sz="2200"/>
              <a:t>Brief CERIT-SC Centre introduction</a:t>
            </a:r>
          </a:p>
          <a:p>
            <a:pPr>
              <a:lnSpc>
                <a:spcPct val="90000"/>
              </a:lnSpc>
            </a:pPr>
            <a:r>
              <a:rPr lang="en-CA" sz="2200"/>
              <a:t>CERIT-SC specifics</a:t>
            </a:r>
            <a:endParaRPr lang="cs-CZ" sz="2200"/>
          </a:p>
        </p:txBody>
      </p:sp>
      <p:sp>
        <p:nvSpPr>
          <p:cNvPr id="7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altLang="en-US"/>
              <a:t>MetaCentrum hands-on seminar no. 1</a:t>
            </a:r>
          </a:p>
        </p:txBody>
      </p:sp>
      <p:sp>
        <p:nvSpPr>
          <p:cNvPr id="8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9DBC0-5492-4628-B90F-F2CE068C0B7E}" type="slidenum">
              <a:rPr lang="cs-CZ" altLang="en-US"/>
              <a:pPr/>
              <a:t>38</a:t>
            </a:fld>
            <a:endParaRPr lang="cs-CZ" altLang="en-US"/>
          </a:p>
        </p:txBody>
      </p:sp>
      <p:pic>
        <p:nvPicPr>
          <p:cNvPr id="115716" name="Picture 4" descr="cesnet-logo-4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188913"/>
            <a:ext cx="1331913" cy="588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7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1125538"/>
            <a:ext cx="9144000" cy="792162"/>
          </a:xfrm>
        </p:spPr>
        <p:txBody>
          <a:bodyPr/>
          <a:lstStyle/>
          <a:p>
            <a:pPr algn="ctr"/>
            <a:r>
              <a:rPr lang="en-CA" sz="3000" b="1">
                <a:latin typeface="Arial Unicode MS" pitchFamily="34" charset="-128"/>
              </a:rPr>
              <a:t>How to … run a parallel/distributed computation I.</a:t>
            </a:r>
            <a:endParaRPr lang="cs-CZ" sz="3000">
              <a:latin typeface="Arial Unicode MS" pitchFamily="34" charset="-128"/>
            </a:endParaRPr>
          </a:p>
        </p:txBody>
      </p:sp>
      <p:sp>
        <p:nvSpPr>
          <p:cNvPr id="95234" name="Rectangle 2"/>
          <p:cNvSpPr>
            <a:spLocks noGrp="1" noChangeArrowheads="1"/>
          </p:cNvSpPr>
          <p:nvPr>
            <p:ph idx="1"/>
          </p:nvPr>
        </p:nvSpPr>
        <p:spPr>
          <a:xfrm>
            <a:off x="468313" y="1844675"/>
            <a:ext cx="8424862" cy="424815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CA" sz="2000" b="1"/>
              <a:t>Parallel jobs (OpenMP):</a:t>
            </a:r>
          </a:p>
          <a:p>
            <a:r>
              <a:rPr lang="en-CA" sz="2000"/>
              <a:t>if your application is able to use multiple threads via a shared memory, </a:t>
            </a:r>
            <a:r>
              <a:rPr lang="en-CA" sz="2000" b="1"/>
              <a:t>ask for a single node with multiple processors</a:t>
            </a:r>
          </a:p>
          <a:p>
            <a:pPr lvl="1">
              <a:buFont typeface="Wingdings" pitchFamily="2" charset="2"/>
              <a:buNone/>
            </a:pPr>
            <a:r>
              <a:rPr lang="en-CA" sz="1800">
                <a:latin typeface="Courier New" pitchFamily="49" charset="0"/>
              </a:rPr>
              <a:t>$ qsub –l nodes=1:ppn=...</a:t>
            </a:r>
          </a:p>
          <a:p>
            <a:r>
              <a:rPr lang="en-CA" sz="2000" b="1"/>
              <a:t>make sure</a:t>
            </a:r>
            <a:r>
              <a:rPr lang="en-CA" sz="2000"/>
              <a:t>, that before running your application, the </a:t>
            </a:r>
            <a:r>
              <a:rPr lang="en-CA" sz="2000" b="1"/>
              <a:t>OMP_NUM_THREADS</a:t>
            </a:r>
            <a:r>
              <a:rPr lang="en-CA" sz="2000"/>
              <a:t> environment variable </a:t>
            </a:r>
            <a:r>
              <a:rPr lang="en-CA" sz="2000" b="1"/>
              <a:t>is appropriately set</a:t>
            </a:r>
          </a:p>
          <a:p>
            <a:pPr lvl="1"/>
            <a:r>
              <a:rPr lang="en-CA" sz="1800"/>
              <a:t>otherwise, your application will use all the cores available on the node </a:t>
            </a:r>
          </a:p>
          <a:p>
            <a:pPr lvl="2"/>
            <a:r>
              <a:rPr lang="en-CA" sz="1600"/>
              <a:t>→ and influence other jobs…</a:t>
            </a:r>
          </a:p>
          <a:p>
            <a:pPr lvl="1"/>
            <a:r>
              <a:rPr lang="en-CA" sz="1800"/>
              <a:t>usually, setting it to </a:t>
            </a:r>
            <a:r>
              <a:rPr lang="en-CA" sz="1800" b="1"/>
              <a:t>PPN</a:t>
            </a:r>
            <a:r>
              <a:rPr lang="en-CA" sz="1800"/>
              <a:t> is OK</a:t>
            </a:r>
          </a:p>
          <a:p>
            <a:pPr lvl="1">
              <a:buFont typeface="Wingdings" pitchFamily="2" charset="2"/>
              <a:buNone/>
            </a:pPr>
            <a:r>
              <a:rPr lang="en-CA" sz="1800">
                <a:latin typeface="Courier New" pitchFamily="49" charset="0"/>
              </a:rPr>
              <a:t>$ export OMP_NUM_THREADS=$PBS_NUM_PPN</a:t>
            </a:r>
          </a:p>
        </p:txBody>
      </p:sp>
      <p:sp>
        <p:nvSpPr>
          <p:cNvPr id="7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altLang="en-US"/>
              <a:t>MetaCentrum hands-on seminar no. 1</a:t>
            </a:r>
          </a:p>
        </p:txBody>
      </p:sp>
      <p:sp>
        <p:nvSpPr>
          <p:cNvPr id="8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BA9BA-B98F-464B-88C7-B4CD7DF75D84}" type="slidenum">
              <a:rPr lang="cs-CZ" altLang="en-US"/>
              <a:pPr/>
              <a:t>39</a:t>
            </a:fld>
            <a:endParaRPr lang="cs-CZ" altLang="en-US"/>
          </a:p>
        </p:txBody>
      </p:sp>
      <p:pic>
        <p:nvPicPr>
          <p:cNvPr id="95236" name="Picture 4" descr="cesnet-logo-4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188913"/>
            <a:ext cx="1331913" cy="588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3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1052513"/>
            <a:ext cx="9144000" cy="792162"/>
          </a:xfrm>
        </p:spPr>
        <p:txBody>
          <a:bodyPr/>
          <a:lstStyle/>
          <a:p>
            <a:pPr algn="ctr"/>
            <a:r>
              <a:rPr lang="cs-CZ" sz="3400" b="1">
                <a:latin typeface="Arial Unicode MS" pitchFamily="34" charset="-128"/>
              </a:rPr>
              <a:t>MetaCentrum NGI</a:t>
            </a:r>
            <a:endParaRPr lang="cs-CZ" sz="3400">
              <a:latin typeface="Arial Unicode MS" pitchFamily="34" charset="-128"/>
            </a:endParaRPr>
          </a:p>
        </p:txBody>
      </p:sp>
      <p:sp>
        <p:nvSpPr>
          <p:cNvPr id="37890" name="Rectangle 2"/>
          <p:cNvSpPr>
            <a:spLocks noGrp="1" noChangeArrowheads="1"/>
          </p:cNvSpPr>
          <p:nvPr>
            <p:ph idx="1"/>
          </p:nvPr>
        </p:nvSpPr>
        <p:spPr>
          <a:xfrm>
            <a:off x="179388" y="1700213"/>
            <a:ext cx="6048375" cy="47529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CA" sz="2200"/>
              <a:t>NGI coordinator</a:t>
            </a:r>
            <a:endParaRPr lang="cs-CZ" sz="2200"/>
          </a:p>
          <a:p>
            <a:pPr>
              <a:lnSpc>
                <a:spcPct val="90000"/>
              </a:lnSpc>
            </a:pPr>
            <a:r>
              <a:rPr lang="en-CA" sz="2200"/>
              <a:t>users are grouped into </a:t>
            </a:r>
            <a:r>
              <a:rPr lang="cs-CZ" sz="2200" b="1"/>
              <a:t>virtu</a:t>
            </a:r>
            <a:r>
              <a:rPr lang="en-CA" sz="2200" b="1"/>
              <a:t>al organizations</a:t>
            </a:r>
            <a:r>
              <a:rPr lang="cs-CZ" sz="2200" b="1"/>
              <a:t> (VO</a:t>
            </a:r>
            <a:r>
              <a:rPr lang="en-CA" sz="2200" b="1"/>
              <a:t>s</a:t>
            </a:r>
            <a:r>
              <a:rPr lang="cs-CZ" sz="2200" b="1"/>
              <a:t>)</a:t>
            </a:r>
          </a:p>
          <a:p>
            <a:pPr lvl="1">
              <a:lnSpc>
                <a:spcPct val="90000"/>
              </a:lnSpc>
            </a:pPr>
            <a:r>
              <a:rPr lang="en-CA" sz="1800"/>
              <a:t>a group of users having “something in common”</a:t>
            </a:r>
            <a:endParaRPr lang="cs-CZ" sz="1800"/>
          </a:p>
          <a:p>
            <a:pPr lvl="2">
              <a:lnSpc>
                <a:spcPct val="90000"/>
              </a:lnSpc>
            </a:pPr>
            <a:r>
              <a:rPr lang="en-CA" sz="1600"/>
              <a:t>e.g., cooperating on the same project</a:t>
            </a:r>
            <a:endParaRPr lang="cs-CZ" sz="1600"/>
          </a:p>
          <a:p>
            <a:pPr lvl="1">
              <a:lnSpc>
                <a:spcPct val="90000"/>
              </a:lnSpc>
            </a:pPr>
            <a:r>
              <a:rPr lang="en-CA" sz="1800"/>
              <a:t>may have specific HW resources assigned, specific policies set, specific technologies in use, etc.</a:t>
            </a:r>
            <a:endParaRPr lang="cs-CZ" sz="1800"/>
          </a:p>
          <a:p>
            <a:pPr>
              <a:lnSpc>
                <a:spcPct val="90000"/>
              </a:lnSpc>
            </a:pPr>
            <a:endParaRPr lang="cs-CZ" sz="1800"/>
          </a:p>
          <a:p>
            <a:pPr>
              <a:lnSpc>
                <a:spcPct val="90000"/>
              </a:lnSpc>
            </a:pPr>
            <a:r>
              <a:rPr lang="en-CA" sz="2200" b="1"/>
              <a:t>MetaCentrum NGI </a:t>
            </a:r>
            <a:r>
              <a:rPr lang="en-CA" sz="2200"/>
              <a:t>may help with</a:t>
            </a:r>
            <a:r>
              <a:rPr lang="cs-CZ" sz="2200"/>
              <a:t>:</a:t>
            </a:r>
          </a:p>
          <a:p>
            <a:pPr lvl="1">
              <a:lnSpc>
                <a:spcPct val="90000"/>
              </a:lnSpc>
            </a:pPr>
            <a:r>
              <a:rPr lang="en-CA" sz="1800" i="1"/>
              <a:t>establishment of a new HW centre</a:t>
            </a:r>
            <a:endParaRPr lang="cs-CZ" sz="1800" i="1"/>
          </a:p>
          <a:p>
            <a:pPr lvl="1">
              <a:lnSpc>
                <a:spcPct val="90000"/>
              </a:lnSpc>
            </a:pPr>
            <a:r>
              <a:rPr lang="en-CA" sz="1800" i="1"/>
              <a:t>establishment of a new VO</a:t>
            </a:r>
            <a:endParaRPr lang="cs-CZ" sz="1800" i="1"/>
          </a:p>
          <a:p>
            <a:pPr lvl="1">
              <a:lnSpc>
                <a:spcPct val="90000"/>
              </a:lnSpc>
            </a:pPr>
            <a:r>
              <a:rPr lang="en-CA" sz="1800" i="1"/>
              <a:t>integrating existing resources into grid infrastructure</a:t>
            </a:r>
            <a:endParaRPr lang="cs-CZ" sz="1800" i="1"/>
          </a:p>
          <a:p>
            <a:pPr lvl="1">
              <a:lnSpc>
                <a:spcPct val="90000"/>
              </a:lnSpc>
            </a:pPr>
            <a:r>
              <a:rPr lang="en-CA" sz="1800" i="1"/>
              <a:t>joining a project with european infrastructures</a:t>
            </a:r>
            <a:endParaRPr lang="cs-CZ" sz="1800" i="1"/>
          </a:p>
        </p:txBody>
      </p:sp>
      <p:sp>
        <p:nvSpPr>
          <p:cNvPr id="9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altLang="en-US"/>
              <a:t>MetaCentrum hands-on seminar no. 1</a:t>
            </a:r>
          </a:p>
        </p:txBody>
      </p:sp>
      <p:sp>
        <p:nvSpPr>
          <p:cNvPr id="10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4B06D-946D-4798-9DAE-8F74CA6BE219}" type="slidenum">
              <a:rPr lang="cs-CZ" altLang="en-US"/>
              <a:pPr/>
              <a:t>4</a:t>
            </a:fld>
            <a:endParaRPr lang="cs-CZ" altLang="en-US"/>
          </a:p>
        </p:txBody>
      </p:sp>
      <p:pic>
        <p:nvPicPr>
          <p:cNvPr id="3789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3775075"/>
            <a:ext cx="3240087" cy="2246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892" name="Picture 4" descr="cesnet-logo-4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188913"/>
            <a:ext cx="1331913" cy="588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895" name="Text Box 7"/>
          <p:cNvSpPr txBox="1">
            <a:spLocks noChangeArrowheads="1"/>
          </p:cNvSpPr>
          <p:nvPr/>
        </p:nvSpPr>
        <p:spPr bwMode="auto">
          <a:xfrm>
            <a:off x="6084888" y="2060575"/>
            <a:ext cx="28082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hlinkClick r:id="rId4"/>
              </a:rPr>
              <a:t>http://www.metacentrum.cz</a:t>
            </a:r>
            <a:endParaRPr lang="cs-CZ" sz="16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5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1125538"/>
            <a:ext cx="9144000" cy="792162"/>
          </a:xfrm>
        </p:spPr>
        <p:txBody>
          <a:bodyPr/>
          <a:lstStyle/>
          <a:p>
            <a:pPr algn="ctr"/>
            <a:r>
              <a:rPr lang="en-CA" sz="3000" b="1">
                <a:latin typeface="Arial Unicode MS" pitchFamily="34" charset="-128"/>
              </a:rPr>
              <a:t>How to … run a parallel/distributed computation II.</a:t>
            </a:r>
            <a:endParaRPr lang="cs-CZ" sz="3000">
              <a:latin typeface="Arial Unicode MS" pitchFamily="34" charset="-128"/>
            </a:endParaRPr>
          </a:p>
        </p:txBody>
      </p:sp>
      <p:sp>
        <p:nvSpPr>
          <p:cNvPr id="97282" name="Rectangle 2"/>
          <p:cNvSpPr>
            <a:spLocks noGrp="1" noChangeArrowheads="1"/>
          </p:cNvSpPr>
          <p:nvPr>
            <p:ph idx="1"/>
          </p:nvPr>
        </p:nvSpPr>
        <p:spPr>
          <a:xfrm>
            <a:off x="468313" y="1844675"/>
            <a:ext cx="8424862" cy="424815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CA" sz="2000" b="1"/>
              <a:t>Distributed jobs (MPI):</a:t>
            </a:r>
          </a:p>
          <a:p>
            <a:r>
              <a:rPr lang="en-CA" sz="2000"/>
              <a:t>if your application consists of multiple processes communicating via a message passing interface, </a:t>
            </a:r>
            <a:r>
              <a:rPr lang="en-CA" sz="2000" b="1"/>
              <a:t>ask for a set of nodes </a:t>
            </a:r>
            <a:r>
              <a:rPr lang="en-CA" sz="2000"/>
              <a:t>(with arbitrary number of processors)</a:t>
            </a:r>
          </a:p>
          <a:p>
            <a:pPr lvl="1">
              <a:buFont typeface="Wingdings" pitchFamily="2" charset="2"/>
              <a:buNone/>
            </a:pPr>
            <a:r>
              <a:rPr lang="en-CA" sz="1800">
                <a:latin typeface="Courier New" pitchFamily="49" charset="0"/>
              </a:rPr>
              <a:t>$ qsub –l nodes=...:ppn=...</a:t>
            </a:r>
          </a:p>
          <a:p>
            <a:r>
              <a:rPr lang="en-CA" sz="2000" b="1"/>
              <a:t>make sure</a:t>
            </a:r>
            <a:r>
              <a:rPr lang="en-CA" sz="2000"/>
              <a:t>, that before running your application, the </a:t>
            </a:r>
            <a:r>
              <a:rPr lang="en-CA" sz="2000" b="1"/>
              <a:t>openmpi </a:t>
            </a:r>
            <a:r>
              <a:rPr lang="en-CA" sz="2000"/>
              <a:t>module is loaded into the environment</a:t>
            </a:r>
          </a:p>
          <a:p>
            <a:pPr lvl="1">
              <a:buFont typeface="Wingdings" pitchFamily="2" charset="2"/>
              <a:buNone/>
            </a:pPr>
            <a:r>
              <a:rPr lang="en-CA" sz="1800">
                <a:latin typeface="Courier New" pitchFamily="49" charset="0"/>
              </a:rPr>
              <a:t>$ module add openmpi</a:t>
            </a:r>
          </a:p>
          <a:p>
            <a:pPr lvl="1"/>
            <a:r>
              <a:rPr lang="en-CA" sz="1800"/>
              <a:t>then, you can use the </a:t>
            </a:r>
            <a:r>
              <a:rPr lang="en-CA" sz="1800">
                <a:latin typeface="Courier New" pitchFamily="49" charset="0"/>
              </a:rPr>
              <a:t>mpirun/mpiexec</a:t>
            </a:r>
            <a:r>
              <a:rPr lang="en-CA" sz="1800"/>
              <a:t> routines</a:t>
            </a:r>
          </a:p>
          <a:p>
            <a:pPr lvl="2">
              <a:buFont typeface="Wingdings" pitchFamily="2" charset="2"/>
              <a:buNone/>
            </a:pPr>
            <a:r>
              <a:rPr lang="en-CA" sz="1800">
                <a:latin typeface="Courier New" pitchFamily="49" charset="0"/>
              </a:rPr>
              <a:t>$ mpirun myMPIapp</a:t>
            </a:r>
          </a:p>
          <a:p>
            <a:pPr lvl="2"/>
            <a:r>
              <a:rPr lang="en-CA" sz="1600"/>
              <a:t>it’s </a:t>
            </a:r>
            <a:r>
              <a:rPr lang="en-CA" sz="1600" b="1"/>
              <a:t>not necessary</a:t>
            </a:r>
            <a:r>
              <a:rPr lang="en-CA" sz="1600"/>
              <a:t> to provide these routines neither with the number of nodes to use (</a:t>
            </a:r>
            <a:r>
              <a:rPr lang="en-CA" sz="1600">
                <a:latin typeface="Courier New" pitchFamily="49" charset="0"/>
              </a:rPr>
              <a:t>“-np”</a:t>
            </a:r>
            <a:r>
              <a:rPr lang="en-CA" sz="1600"/>
              <a:t> option) nor with the nodes itself (</a:t>
            </a:r>
            <a:r>
              <a:rPr lang="en-CA" sz="1600">
                <a:latin typeface="Courier New" pitchFamily="49" charset="0"/>
              </a:rPr>
              <a:t>“--hostfile”</a:t>
            </a:r>
            <a:r>
              <a:rPr lang="en-CA" sz="1600"/>
              <a:t> option)</a:t>
            </a:r>
          </a:p>
          <a:p>
            <a:pPr lvl="3"/>
            <a:r>
              <a:rPr lang="en-CA" sz="1500"/>
              <a:t>the computing nodes become </a:t>
            </a:r>
            <a:r>
              <a:rPr lang="en-CA" sz="1500" b="1"/>
              <a:t>automatically detected </a:t>
            </a:r>
            <a:r>
              <a:rPr lang="en-CA" sz="1500"/>
              <a:t>by the openmpi</a:t>
            </a:r>
          </a:p>
        </p:txBody>
      </p:sp>
      <p:sp>
        <p:nvSpPr>
          <p:cNvPr id="7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altLang="en-US"/>
              <a:t>MetaCentrum hands-on seminar no. 1</a:t>
            </a:r>
          </a:p>
        </p:txBody>
      </p:sp>
      <p:sp>
        <p:nvSpPr>
          <p:cNvPr id="8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56F4B-4CCA-4A37-8AF5-3A5E6EC81406}" type="slidenum">
              <a:rPr lang="cs-CZ" altLang="en-US"/>
              <a:pPr/>
              <a:t>40</a:t>
            </a:fld>
            <a:endParaRPr lang="cs-CZ" altLang="en-US"/>
          </a:p>
        </p:txBody>
      </p:sp>
      <p:pic>
        <p:nvPicPr>
          <p:cNvPr id="97284" name="Picture 4" descr="cesnet-logo-4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188913"/>
            <a:ext cx="1331913" cy="588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9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1125538"/>
            <a:ext cx="9144000" cy="792162"/>
          </a:xfrm>
        </p:spPr>
        <p:txBody>
          <a:bodyPr/>
          <a:lstStyle/>
          <a:p>
            <a:pPr algn="ctr"/>
            <a:r>
              <a:rPr lang="en-CA" sz="3000" b="1">
                <a:latin typeface="Arial Unicode MS" pitchFamily="34" charset="-128"/>
              </a:rPr>
              <a:t>How to … run a parallel/distributed computation III.</a:t>
            </a:r>
            <a:endParaRPr lang="cs-CZ" sz="3000">
              <a:latin typeface="Arial Unicode MS" pitchFamily="34" charset="-128"/>
            </a:endParaRPr>
          </a:p>
        </p:txBody>
      </p:sp>
      <p:sp>
        <p:nvSpPr>
          <p:cNvPr id="98306" name="Rectangle 2"/>
          <p:cNvSpPr>
            <a:spLocks noGrp="1" noChangeArrowheads="1"/>
          </p:cNvSpPr>
          <p:nvPr>
            <p:ph idx="1"/>
          </p:nvPr>
        </p:nvSpPr>
        <p:spPr>
          <a:xfrm>
            <a:off x="468313" y="1844675"/>
            <a:ext cx="8424862" cy="424815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CA" sz="2000" b="1"/>
              <a:t>Distributed jobs (MPI): accelerating their speed I.</a:t>
            </a:r>
          </a:p>
          <a:p>
            <a:pPr>
              <a:lnSpc>
                <a:spcPct val="90000"/>
              </a:lnSpc>
            </a:pPr>
            <a:r>
              <a:rPr lang="en-CA" sz="2000"/>
              <a:t>to accelerate the speed of MPI computations, ask just for the nodes interconnected by a </a:t>
            </a:r>
            <a:r>
              <a:rPr lang="en-CA" sz="2000" b="1"/>
              <a:t>low-latency Infiniband interconnection</a:t>
            </a:r>
          </a:p>
          <a:p>
            <a:pPr lvl="1">
              <a:lnSpc>
                <a:spcPct val="90000"/>
              </a:lnSpc>
            </a:pPr>
            <a:r>
              <a:rPr lang="en-CA" sz="1900"/>
              <a:t>all the nodes of a cluster are interconnected by Infiniband</a:t>
            </a:r>
          </a:p>
          <a:p>
            <a:pPr lvl="1">
              <a:lnSpc>
                <a:spcPct val="90000"/>
              </a:lnSpc>
            </a:pPr>
            <a:r>
              <a:rPr lang="en-CA" sz="1900"/>
              <a:t>there are several clusters having an Infiniband interconnection</a:t>
            </a:r>
          </a:p>
          <a:p>
            <a:pPr lvl="2">
              <a:lnSpc>
                <a:spcPct val="90000"/>
              </a:lnSpc>
            </a:pPr>
            <a:r>
              <a:rPr lang="en-CA" sz="1700"/>
              <a:t>mandos, minos, skirit, tarkil, nympha, zewura (CERIT-SC)</a:t>
            </a:r>
          </a:p>
          <a:p>
            <a:pPr>
              <a:lnSpc>
                <a:spcPct val="90000"/>
              </a:lnSpc>
            </a:pPr>
            <a:endParaRPr lang="en-CA" sz="2100"/>
          </a:p>
          <a:p>
            <a:pPr>
              <a:lnSpc>
                <a:spcPct val="90000"/>
              </a:lnSpc>
            </a:pPr>
            <a:r>
              <a:rPr lang="en-CA" sz="2100" i="1"/>
              <a:t>submission example:</a:t>
            </a: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r>
              <a:rPr lang="en-CA" sz="1900">
                <a:latin typeface="Courier New" pitchFamily="49" charset="0"/>
              </a:rPr>
              <a:t>$ qsub –l nodes=4:ppn=2:cl_mandos myMPIscript.sh</a:t>
            </a:r>
          </a:p>
          <a:p>
            <a:pPr>
              <a:lnSpc>
                <a:spcPct val="90000"/>
              </a:lnSpc>
            </a:pPr>
            <a:endParaRPr lang="en-CA" sz="2100" i="1"/>
          </a:p>
          <a:p>
            <a:pPr>
              <a:lnSpc>
                <a:spcPct val="90000"/>
              </a:lnSpc>
            </a:pPr>
            <a:r>
              <a:rPr lang="en-CA" sz="2100" i="1"/>
              <a:t>starting the MPI computation making use of an Infiniband:</a:t>
            </a:r>
          </a:p>
          <a:p>
            <a:pPr lvl="1">
              <a:lnSpc>
                <a:spcPct val="90000"/>
              </a:lnSpc>
            </a:pPr>
            <a:r>
              <a:rPr lang="en-CA" sz="1900"/>
              <a:t>in a common way: </a:t>
            </a:r>
            <a:r>
              <a:rPr lang="en-CA" sz="1900">
                <a:latin typeface="Courier New" pitchFamily="49" charset="0"/>
              </a:rPr>
              <a:t>$ mpirun myMPIapp</a:t>
            </a:r>
          </a:p>
          <a:p>
            <a:pPr lvl="2">
              <a:lnSpc>
                <a:spcPct val="90000"/>
              </a:lnSpc>
            </a:pPr>
            <a:r>
              <a:rPr lang="en-CA" sz="1700"/>
              <a:t>the Infiniband will be automatically detected</a:t>
            </a:r>
          </a:p>
          <a:p>
            <a:pPr lvl="2">
              <a:lnSpc>
                <a:spcPct val="90000"/>
              </a:lnSpc>
            </a:pPr>
            <a:endParaRPr lang="en-CA" sz="1700"/>
          </a:p>
          <a:p>
            <a:pPr lvl="1">
              <a:lnSpc>
                <a:spcPct val="90000"/>
              </a:lnSpc>
            </a:pPr>
            <a:endParaRPr lang="en-CA" sz="1900"/>
          </a:p>
        </p:txBody>
      </p:sp>
      <p:sp>
        <p:nvSpPr>
          <p:cNvPr id="7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altLang="en-US"/>
              <a:t>MetaCentrum hands-on seminar no. 1</a:t>
            </a:r>
          </a:p>
        </p:txBody>
      </p:sp>
      <p:sp>
        <p:nvSpPr>
          <p:cNvPr id="8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38B75-8ACF-49FC-B126-0E31D24116D9}" type="slidenum">
              <a:rPr lang="cs-CZ" altLang="en-US"/>
              <a:pPr/>
              <a:t>41</a:t>
            </a:fld>
            <a:endParaRPr lang="cs-CZ" altLang="en-US"/>
          </a:p>
        </p:txBody>
      </p:sp>
      <p:pic>
        <p:nvPicPr>
          <p:cNvPr id="98308" name="Picture 4" descr="cesnet-logo-4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188913"/>
            <a:ext cx="1331913" cy="588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3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1125538"/>
            <a:ext cx="9144000" cy="792162"/>
          </a:xfrm>
        </p:spPr>
        <p:txBody>
          <a:bodyPr/>
          <a:lstStyle/>
          <a:p>
            <a:pPr algn="ctr"/>
            <a:r>
              <a:rPr lang="en-CA" sz="3000" b="1">
                <a:latin typeface="Arial Unicode MS" pitchFamily="34" charset="-128"/>
              </a:rPr>
              <a:t>How to … run a parallel/distributed computation IV.</a:t>
            </a:r>
            <a:endParaRPr lang="cs-CZ" sz="3000">
              <a:latin typeface="Arial Unicode MS" pitchFamily="34" charset="-128"/>
            </a:endParaRPr>
          </a:p>
        </p:txBody>
      </p:sp>
      <p:sp>
        <p:nvSpPr>
          <p:cNvPr id="99330" name="Rectangle 2"/>
          <p:cNvSpPr>
            <a:spLocks noGrp="1" noChangeArrowheads="1"/>
          </p:cNvSpPr>
          <p:nvPr>
            <p:ph idx="1"/>
          </p:nvPr>
        </p:nvSpPr>
        <p:spPr>
          <a:xfrm>
            <a:off x="468313" y="1773238"/>
            <a:ext cx="8424862" cy="4319587"/>
          </a:xfrm>
        </p:spPr>
        <p:txBody>
          <a:bodyPr/>
          <a:lstStyle/>
          <a:p>
            <a:pPr marL="571500" indent="-571500">
              <a:buFont typeface="Wingdings" pitchFamily="2" charset="2"/>
              <a:buNone/>
            </a:pPr>
            <a:r>
              <a:rPr lang="en-CA" sz="2000" b="1"/>
              <a:t>Distributed jobs (MPI): accelerating their speed II.</a:t>
            </a:r>
          </a:p>
          <a:p>
            <a:pPr marL="571500" indent="-571500"/>
            <a:r>
              <a:rPr lang="en-CA" sz="2000"/>
              <a:t>to test the functionality of an Infiniband interconnection:</a:t>
            </a:r>
          </a:p>
          <a:p>
            <a:pPr marL="839788" lvl="1" indent="-495300"/>
            <a:r>
              <a:rPr lang="en-CA" sz="1800"/>
              <a:t>create a simple program </a:t>
            </a:r>
            <a:r>
              <a:rPr lang="en-CA" sz="1800">
                <a:latin typeface="Courier New" pitchFamily="49" charset="0"/>
              </a:rPr>
              <a:t>hello.c</a:t>
            </a:r>
            <a:r>
              <a:rPr lang="en-CA" sz="1800"/>
              <a:t> as described here:</a:t>
            </a:r>
          </a:p>
          <a:p>
            <a:pPr marL="1090613" lvl="2" indent="-419100">
              <a:buFont typeface="Wingdings" pitchFamily="2" charset="2"/>
              <a:buNone/>
            </a:pPr>
            <a:r>
              <a:rPr lang="cs-CZ" sz="1800">
                <a:hlinkClick r:id="rId2"/>
              </a:rPr>
              <a:t>http://www.slac.stanford.edu/comp/unix/farm/mpi.html</a:t>
            </a:r>
            <a:endParaRPr lang="en-CA" sz="1800"/>
          </a:p>
          <a:p>
            <a:pPr marL="839788" lvl="1" indent="-495300"/>
            <a:r>
              <a:rPr lang="en-CA" sz="1800"/>
              <a:t>compile with </a:t>
            </a:r>
            <a:r>
              <a:rPr lang="en-CA" sz="1800">
                <a:latin typeface="Courier New" pitchFamily="49" charset="0"/>
              </a:rPr>
              <a:t>“mpicc”</a:t>
            </a:r>
          </a:p>
          <a:p>
            <a:pPr marL="1090613" lvl="2" indent="-419100">
              <a:buFont typeface="Wingdings" pitchFamily="2" charset="2"/>
              <a:buNone/>
            </a:pPr>
            <a:r>
              <a:rPr lang="en-CA" sz="1800">
                <a:latin typeface="Courier New" pitchFamily="49" charset="0"/>
              </a:rPr>
              <a:t>$ module add openmpi</a:t>
            </a:r>
          </a:p>
          <a:p>
            <a:pPr marL="1090613" lvl="2" indent="-419100">
              <a:buFont typeface="Wingdings" pitchFamily="2" charset="2"/>
              <a:buNone/>
            </a:pPr>
            <a:r>
              <a:rPr lang="en-CA" sz="1800">
                <a:latin typeface="Courier New" pitchFamily="49" charset="0"/>
              </a:rPr>
              <a:t>$ mpicc hello.c –o hello</a:t>
            </a:r>
          </a:p>
          <a:p>
            <a:pPr marL="839788" lvl="1" indent="-495300"/>
            <a:r>
              <a:rPr lang="en-CA" sz="1800"/>
              <a:t>run the binary (within a job) with the following command:</a:t>
            </a:r>
          </a:p>
          <a:p>
            <a:pPr marL="1090613" lvl="2" indent="-419100">
              <a:buFont typeface="Wingdings" pitchFamily="2" charset="2"/>
              <a:buNone/>
            </a:pPr>
            <a:r>
              <a:rPr lang="en-CA" sz="1800">
                <a:latin typeface="Courier New" pitchFamily="49" charset="0"/>
              </a:rPr>
              <a:t>$ mpirun </a:t>
            </a:r>
            <a:r>
              <a:rPr lang="cs-CZ" sz="1800">
                <a:latin typeface="Courier New" pitchFamily="49" charset="0"/>
              </a:rPr>
              <a:t>--mca btl ^</a:t>
            </a:r>
            <a:r>
              <a:rPr lang="en-CA" sz="1800">
                <a:latin typeface="Courier New" pitchFamily="49" charset="0"/>
              </a:rPr>
              <a:t>tcp</a:t>
            </a:r>
            <a:r>
              <a:rPr lang="cs-CZ" sz="1800">
                <a:latin typeface="Courier New" pitchFamily="49" charset="0"/>
              </a:rPr>
              <a:t> </a:t>
            </a:r>
            <a:r>
              <a:rPr lang="en-CA" sz="1800">
                <a:latin typeface="Courier New" pitchFamily="49" charset="0"/>
              </a:rPr>
              <a:t>hello</a:t>
            </a:r>
          </a:p>
        </p:txBody>
      </p:sp>
      <p:sp>
        <p:nvSpPr>
          <p:cNvPr id="7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altLang="en-US"/>
              <a:t>MetaCentrum hands-on seminar no. 1</a:t>
            </a:r>
          </a:p>
        </p:txBody>
      </p:sp>
      <p:sp>
        <p:nvSpPr>
          <p:cNvPr id="8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48068-F73F-4528-93FF-68747161750E}" type="slidenum">
              <a:rPr lang="cs-CZ" altLang="en-US"/>
              <a:pPr/>
              <a:t>42</a:t>
            </a:fld>
            <a:endParaRPr lang="cs-CZ" altLang="en-US"/>
          </a:p>
        </p:txBody>
      </p:sp>
      <p:pic>
        <p:nvPicPr>
          <p:cNvPr id="99332" name="Picture 4" descr="cesnet-logo-4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188913"/>
            <a:ext cx="1331913" cy="588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7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1125538"/>
            <a:ext cx="9144000" cy="792162"/>
          </a:xfrm>
        </p:spPr>
        <p:txBody>
          <a:bodyPr/>
          <a:lstStyle/>
          <a:p>
            <a:pPr algn="ctr"/>
            <a:r>
              <a:rPr lang="en-CA" sz="3000" b="1">
                <a:latin typeface="Arial Unicode MS" pitchFamily="34" charset="-128"/>
              </a:rPr>
              <a:t>How to … run a parallel/distributed computation V.</a:t>
            </a:r>
            <a:endParaRPr lang="cs-CZ" sz="3000">
              <a:latin typeface="Arial Unicode MS" pitchFamily="34" charset="-128"/>
            </a:endParaRPr>
          </a:p>
        </p:txBody>
      </p:sp>
      <p:sp>
        <p:nvSpPr>
          <p:cNvPr id="100354" name="Rectangle 2"/>
          <p:cNvSpPr>
            <a:spLocks noGrp="1" noChangeArrowheads="1"/>
          </p:cNvSpPr>
          <p:nvPr>
            <p:ph idx="1"/>
          </p:nvPr>
        </p:nvSpPr>
        <p:spPr>
          <a:xfrm>
            <a:off x="468313" y="1773238"/>
            <a:ext cx="8424862" cy="4319587"/>
          </a:xfrm>
        </p:spPr>
        <p:txBody>
          <a:bodyPr/>
          <a:lstStyle/>
          <a:p>
            <a:pPr marL="571500" indent="-571500">
              <a:buFont typeface="Wingdings" pitchFamily="2" charset="2"/>
              <a:buNone/>
            </a:pPr>
            <a:r>
              <a:rPr lang="en-CA" sz="2000" b="1"/>
              <a:t>Questions and Answers:</a:t>
            </a:r>
          </a:p>
          <a:p>
            <a:pPr marL="571500" indent="-571500"/>
            <a:r>
              <a:rPr lang="en-CA" sz="2000" i="1"/>
              <a:t>Is it possible to simultaneously use both OpenMP and MPI?</a:t>
            </a:r>
          </a:p>
          <a:p>
            <a:pPr marL="839788" lvl="1" indent="-495300"/>
            <a:r>
              <a:rPr lang="en-CA" sz="1800"/>
              <a:t>Yes, it is. But be sure, how many processors your job is using</a:t>
            </a:r>
          </a:p>
          <a:p>
            <a:pPr marL="1090613" lvl="2" indent="-419100"/>
            <a:r>
              <a:rPr lang="en-CA" sz="1600"/>
              <a:t>appropriately set the “-np” option (MPI) and the OMP_NUM_THREADS variable (OpenMP)</a:t>
            </a:r>
          </a:p>
          <a:p>
            <a:pPr marL="571500" indent="-571500"/>
            <a:endParaRPr lang="en-CA" sz="1900"/>
          </a:p>
          <a:p>
            <a:pPr marL="571500" indent="-571500"/>
            <a:endParaRPr lang="en-CA" sz="1900"/>
          </a:p>
          <a:p>
            <a:pPr marL="571500" indent="-571500"/>
            <a:endParaRPr lang="en-CA" sz="1900"/>
          </a:p>
          <a:p>
            <a:pPr marL="571500" indent="-571500"/>
            <a:endParaRPr lang="en-CA" sz="1900"/>
          </a:p>
          <a:p>
            <a:pPr marL="571500" indent="-571500"/>
            <a:endParaRPr lang="en-CA" sz="1900"/>
          </a:p>
          <a:p>
            <a:pPr marL="571500" indent="-571500"/>
            <a:endParaRPr lang="en-CA" sz="1900"/>
          </a:p>
          <a:p>
            <a:pPr marL="571500" indent="-571500"/>
            <a:r>
              <a:rPr lang="en-CA" sz="1900"/>
              <a:t>Any other questions?</a:t>
            </a:r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altLang="en-US"/>
              <a:t>MetaCentrum hands-on seminar no. 1</a:t>
            </a:r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FA3AE-2F26-4E8E-91C9-1BA83303E548}" type="slidenum">
              <a:rPr lang="cs-CZ" altLang="en-US"/>
              <a:pPr/>
              <a:t>43</a:t>
            </a:fld>
            <a:endParaRPr lang="cs-CZ" altLang="en-US"/>
          </a:p>
        </p:txBody>
      </p:sp>
      <p:pic>
        <p:nvPicPr>
          <p:cNvPr id="100356" name="Picture 4" descr="cesnet-logo-4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188913"/>
            <a:ext cx="1331913" cy="588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358" name="Picture 6" descr="RR-Ques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4508500"/>
            <a:ext cx="1619250" cy="161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6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1123950"/>
            <a:ext cx="9144000" cy="792163"/>
          </a:xfrm>
        </p:spPr>
        <p:txBody>
          <a:bodyPr/>
          <a:lstStyle/>
          <a:p>
            <a:pPr algn="ctr"/>
            <a:r>
              <a:rPr lang="cs-CZ" sz="3400" b="1">
                <a:latin typeface="Arial Unicode MS" pitchFamily="34" charset="-128"/>
              </a:rPr>
              <a:t>další osnova I.</a:t>
            </a:r>
            <a:endParaRPr lang="cs-CZ" sz="3400">
              <a:latin typeface="Arial Unicode MS" pitchFamily="34" charset="-128"/>
            </a:endParaRPr>
          </a:p>
        </p:txBody>
      </p:sp>
      <p:sp>
        <p:nvSpPr>
          <p:cNvPr id="66562" name="Rectangle 2"/>
          <p:cNvSpPr>
            <a:spLocks noGrp="1" noChangeArrowheads="1"/>
          </p:cNvSpPr>
          <p:nvPr>
            <p:ph idx="1"/>
          </p:nvPr>
        </p:nvSpPr>
        <p:spPr>
          <a:xfrm>
            <a:off x="468313" y="1773238"/>
            <a:ext cx="8229600" cy="4535487"/>
          </a:xfrm>
        </p:spPr>
        <p:txBody>
          <a:bodyPr/>
          <a:lstStyle/>
          <a:p>
            <a:r>
              <a:rPr lang="en-CA" sz="1900"/>
              <a:t>How to … login? (MAKUB)</a:t>
            </a:r>
          </a:p>
          <a:p>
            <a:pPr lvl="1"/>
            <a:r>
              <a:rPr lang="en-CA" sz="1700"/>
              <a:t>meta frontends</a:t>
            </a:r>
          </a:p>
          <a:p>
            <a:pPr lvl="1"/>
            <a:r>
              <a:rPr lang="en-CA" sz="1700"/>
              <a:t>SSH, putty</a:t>
            </a:r>
          </a:p>
          <a:p>
            <a:pPr lvl="1"/>
            <a:r>
              <a:rPr lang="en-CA" sz="1700">
                <a:solidFill>
                  <a:srgbClr val="FF0000"/>
                </a:solidFill>
              </a:rPr>
              <a:t>zpusoby autentizace?</a:t>
            </a:r>
          </a:p>
          <a:p>
            <a:r>
              <a:rPr lang="en-CA" sz="1900"/>
              <a:t>How to … specify requested resources? (JA)</a:t>
            </a:r>
          </a:p>
          <a:p>
            <a:pPr lvl="1"/>
            <a:r>
              <a:rPr lang="en-CA" sz="1700"/>
              <a:t>zjisteni stavu zdroju, sestavovac qsub</a:t>
            </a:r>
          </a:p>
          <a:p>
            <a:pPr lvl="1"/>
            <a:r>
              <a:rPr lang="en-CA" sz="1700"/>
              <a:t>vysvetleni qsub (zakladni parametry)</a:t>
            </a:r>
          </a:p>
          <a:p>
            <a:pPr lvl="1"/>
            <a:r>
              <a:rPr lang="en-CA" sz="1700"/>
              <a:t>why is it necessary to specify real resources?</a:t>
            </a:r>
          </a:p>
          <a:p>
            <a:r>
              <a:rPr lang="en-CA" sz="1900"/>
              <a:t>How to … run an interactive job? (JA)</a:t>
            </a:r>
          </a:p>
          <a:p>
            <a:pPr lvl="1"/>
            <a:r>
              <a:rPr lang="en-CA" sz="1700"/>
              <a:t>textovy vs. graficky (Xming XServer)</a:t>
            </a:r>
          </a:p>
          <a:p>
            <a:r>
              <a:rPr lang="en-CA" sz="1900"/>
              <a:t>How to … obtain a list of available applications/modules? (JA)</a:t>
            </a:r>
          </a:p>
          <a:p>
            <a:pPr lvl="1"/>
            <a:r>
              <a:rPr lang="en-CA" sz="1700"/>
              <a:t>short info about modules</a:t>
            </a:r>
          </a:p>
          <a:p>
            <a:pPr lvl="1"/>
            <a:r>
              <a:rPr lang="en-CA" sz="1700"/>
              <a:t>how to load/unload them</a:t>
            </a:r>
            <a:endParaRPr lang="cs-CZ" sz="1700"/>
          </a:p>
        </p:txBody>
      </p:sp>
      <p:sp>
        <p:nvSpPr>
          <p:cNvPr id="7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altLang="en-US"/>
              <a:t>MetaCentrum hands-on seminar no. 1</a:t>
            </a:r>
          </a:p>
        </p:txBody>
      </p:sp>
      <p:sp>
        <p:nvSpPr>
          <p:cNvPr id="8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B9F88-D217-4B78-9E1F-F1E27F39B0DD}" type="slidenum">
              <a:rPr lang="cs-CZ" altLang="en-US"/>
              <a:pPr/>
              <a:t>44</a:t>
            </a:fld>
            <a:endParaRPr lang="cs-CZ" altLang="en-US"/>
          </a:p>
        </p:txBody>
      </p:sp>
      <p:pic>
        <p:nvPicPr>
          <p:cNvPr id="66564" name="Picture 4" descr="cesnet-logo-4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188913"/>
            <a:ext cx="1331913" cy="588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9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1123950"/>
            <a:ext cx="9144000" cy="792163"/>
          </a:xfrm>
        </p:spPr>
        <p:txBody>
          <a:bodyPr/>
          <a:lstStyle/>
          <a:p>
            <a:pPr algn="ctr"/>
            <a:r>
              <a:rPr lang="cs-CZ" sz="3400" b="1">
                <a:latin typeface="Arial Unicode MS" pitchFamily="34" charset="-128"/>
              </a:rPr>
              <a:t>další osnova II.</a:t>
            </a:r>
          </a:p>
        </p:txBody>
      </p:sp>
      <p:sp>
        <p:nvSpPr>
          <p:cNvPr id="67586" name="Rectangle 2"/>
          <p:cNvSpPr>
            <a:spLocks noGrp="1" noChangeArrowheads="1"/>
          </p:cNvSpPr>
          <p:nvPr>
            <p:ph idx="1"/>
          </p:nvPr>
        </p:nvSpPr>
        <p:spPr>
          <a:xfrm>
            <a:off x="468313" y="1773238"/>
            <a:ext cx="8229600" cy="4535487"/>
          </a:xfrm>
        </p:spPr>
        <p:txBody>
          <a:bodyPr/>
          <a:lstStyle/>
          <a:p>
            <a:r>
              <a:rPr lang="en-CA" sz="1900"/>
              <a:t>How to … run a batch job? (JA)</a:t>
            </a:r>
          </a:p>
          <a:p>
            <a:pPr lvl="1"/>
            <a:r>
              <a:rPr lang="en-CA" sz="1700"/>
              <a:t>priprava skriptu ulohy</a:t>
            </a:r>
          </a:p>
          <a:p>
            <a:pPr lvl="1"/>
            <a:r>
              <a:rPr lang="en-CA" sz="1700"/>
              <a:t>ziskani stdout a stderr ulohy</a:t>
            </a:r>
          </a:p>
          <a:p>
            <a:r>
              <a:rPr lang="en-CA" sz="1900"/>
              <a:t>How to … determine a job state? (MAKUB)</a:t>
            </a:r>
          </a:p>
          <a:p>
            <a:pPr lvl="1"/>
            <a:r>
              <a:rPr lang="en-CA" sz="1700"/>
              <a:t>v jakem stavu se nachazi? proc jeste neni spustena? Jak jsou zaplneny fronty?</a:t>
            </a:r>
          </a:p>
          <a:p>
            <a:pPr lvl="1"/>
            <a:r>
              <a:rPr lang="en-CA" sz="1700"/>
              <a:t>info o fairshare? </a:t>
            </a:r>
          </a:p>
          <a:p>
            <a:r>
              <a:rPr lang="en-CA" sz="1900"/>
              <a:t>How to … run a parallel/distributed process? (OpenMP/MPI) (JA)</a:t>
            </a:r>
          </a:p>
          <a:p>
            <a:pPr lvl="1"/>
            <a:r>
              <a:rPr lang="en-CA" sz="1700"/>
              <a:t>pozadavek na vhodne zdroje (Infiniband)</a:t>
            </a:r>
          </a:p>
          <a:p>
            <a:pPr lvl="1"/>
            <a:r>
              <a:rPr lang="en-CA" sz="1700"/>
              <a:t>spusteni ulohy</a:t>
            </a:r>
          </a:p>
          <a:p>
            <a:r>
              <a:rPr lang="en-CA" sz="1900"/>
              <a:t>How to … find more information? (JA)</a:t>
            </a:r>
          </a:p>
          <a:p>
            <a:r>
              <a:rPr lang="en-CA" sz="1900"/>
              <a:t>How to … use CERIT-SC resources? (JA)</a:t>
            </a:r>
          </a:p>
          <a:p>
            <a:pPr lvl="1"/>
            <a:r>
              <a:rPr lang="en-CA" sz="1700"/>
              <a:t>specifika submitu na CERIT-SC zdroje</a:t>
            </a:r>
            <a:endParaRPr lang="cs-CZ" sz="1700"/>
          </a:p>
        </p:txBody>
      </p:sp>
      <p:sp>
        <p:nvSpPr>
          <p:cNvPr id="7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altLang="en-US"/>
              <a:t>MetaCentrum hands-on seminar no. 1</a:t>
            </a:r>
          </a:p>
        </p:txBody>
      </p:sp>
      <p:sp>
        <p:nvSpPr>
          <p:cNvPr id="8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2991F-DA39-4AA5-9B5E-09B437B43CF9}" type="slidenum">
              <a:rPr lang="cs-CZ" altLang="en-US"/>
              <a:pPr/>
              <a:t>45</a:t>
            </a:fld>
            <a:endParaRPr lang="cs-CZ" altLang="en-US"/>
          </a:p>
        </p:txBody>
      </p:sp>
      <p:pic>
        <p:nvPicPr>
          <p:cNvPr id="67588" name="Picture 4" descr="cesnet-logo-4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188913"/>
            <a:ext cx="1331913" cy="588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41" name="Rectangle 5"/>
          <p:cNvSpPr>
            <a:spLocks noGrp="1" noChangeArrowheads="1"/>
          </p:cNvSpPr>
          <p:nvPr>
            <p:ph type="title"/>
          </p:nvPr>
        </p:nvSpPr>
        <p:spPr>
          <a:xfrm>
            <a:off x="251520" y="1268413"/>
            <a:ext cx="8892480" cy="792162"/>
          </a:xfrm>
        </p:spPr>
        <p:txBody>
          <a:bodyPr/>
          <a:lstStyle/>
          <a:p>
            <a:pPr algn="l"/>
            <a:r>
              <a:rPr lang="en-CA" sz="3400" b="1" dirty="0">
                <a:latin typeface="Arial Unicode MS" pitchFamily="34" charset="-128"/>
              </a:rPr>
              <a:t>Overview</a:t>
            </a:r>
            <a:endParaRPr lang="cs-CZ" sz="3400" dirty="0">
              <a:latin typeface="Arial Unicode MS" pitchFamily="34" charset="-128"/>
            </a:endParaRPr>
          </a:p>
        </p:txBody>
      </p:sp>
      <p:sp>
        <p:nvSpPr>
          <p:cNvPr id="116739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2095525"/>
            <a:ext cx="8785225" cy="414178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CA" sz="2200" dirty="0"/>
              <a:t>Brief </a:t>
            </a:r>
            <a:r>
              <a:rPr lang="en-CA" sz="2200" dirty="0" err="1"/>
              <a:t>MetaCentrum</a:t>
            </a:r>
            <a:r>
              <a:rPr lang="en-CA" sz="2200" dirty="0"/>
              <a:t> introduction</a:t>
            </a:r>
          </a:p>
          <a:p>
            <a:pPr>
              <a:lnSpc>
                <a:spcPct val="90000"/>
              </a:lnSpc>
            </a:pPr>
            <a:r>
              <a:rPr lang="en-CA" sz="2200" dirty="0"/>
              <a:t>Grid infrastructure overview</a:t>
            </a:r>
          </a:p>
          <a:p>
            <a:pPr>
              <a:lnSpc>
                <a:spcPct val="90000"/>
              </a:lnSpc>
            </a:pPr>
            <a:r>
              <a:rPr lang="en-CA" sz="2200" dirty="0"/>
              <a:t>How to … specify requested resources </a:t>
            </a:r>
          </a:p>
          <a:p>
            <a:pPr>
              <a:lnSpc>
                <a:spcPct val="90000"/>
              </a:lnSpc>
            </a:pPr>
            <a:r>
              <a:rPr lang="en-CA" sz="2200" dirty="0"/>
              <a:t>How to … run an interactive job</a:t>
            </a:r>
          </a:p>
          <a:p>
            <a:pPr>
              <a:lnSpc>
                <a:spcPct val="90000"/>
              </a:lnSpc>
            </a:pPr>
            <a:r>
              <a:rPr lang="en-CA" sz="2200" dirty="0"/>
              <a:t>How to … use application modules</a:t>
            </a:r>
          </a:p>
          <a:p>
            <a:pPr>
              <a:lnSpc>
                <a:spcPct val="90000"/>
              </a:lnSpc>
            </a:pPr>
            <a:r>
              <a:rPr lang="en-CA" sz="2200" dirty="0"/>
              <a:t>How to … run a batch job</a:t>
            </a:r>
          </a:p>
          <a:p>
            <a:pPr>
              <a:lnSpc>
                <a:spcPct val="90000"/>
              </a:lnSpc>
            </a:pPr>
            <a:r>
              <a:rPr lang="en-CA" sz="2200" dirty="0"/>
              <a:t>How to … determine a job state</a:t>
            </a:r>
          </a:p>
          <a:p>
            <a:pPr>
              <a:lnSpc>
                <a:spcPct val="90000"/>
              </a:lnSpc>
            </a:pPr>
            <a:r>
              <a:rPr lang="en-CA" sz="2200" dirty="0"/>
              <a:t>How to … run a parallel/distributed computation</a:t>
            </a:r>
          </a:p>
          <a:p>
            <a:pPr>
              <a:lnSpc>
                <a:spcPct val="90000"/>
              </a:lnSpc>
            </a:pPr>
            <a:endParaRPr lang="en-CA" sz="2200" dirty="0"/>
          </a:p>
          <a:p>
            <a:pPr>
              <a:lnSpc>
                <a:spcPct val="90000"/>
              </a:lnSpc>
            </a:pPr>
            <a:r>
              <a:rPr lang="en-CA" sz="2200" b="1" dirty="0">
                <a:solidFill>
                  <a:srgbClr val="FF0000"/>
                </a:solidFill>
              </a:rPr>
              <a:t>Brief CERIT-SC Centre introduction</a:t>
            </a:r>
          </a:p>
          <a:p>
            <a:pPr>
              <a:lnSpc>
                <a:spcPct val="90000"/>
              </a:lnSpc>
            </a:pPr>
            <a:r>
              <a:rPr lang="en-CA" sz="2200" dirty="0"/>
              <a:t>CERIT-SC specifics</a:t>
            </a:r>
            <a:endParaRPr lang="cs-CZ" sz="2200" dirty="0"/>
          </a:p>
        </p:txBody>
      </p:sp>
      <p:sp>
        <p:nvSpPr>
          <p:cNvPr id="7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altLang="en-US"/>
              <a:t>MetaCentrum hands-on seminar no. 1</a:t>
            </a:r>
          </a:p>
        </p:txBody>
      </p:sp>
      <p:sp>
        <p:nvSpPr>
          <p:cNvPr id="8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02338-0064-4A89-9DCB-D10E4D7DA71D}" type="slidenum">
              <a:rPr lang="cs-CZ" altLang="en-US"/>
              <a:pPr/>
              <a:t>46</a:t>
            </a:fld>
            <a:endParaRPr lang="cs-CZ" altLang="en-US"/>
          </a:p>
        </p:txBody>
      </p:sp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8008" y="1178041"/>
            <a:ext cx="1333351" cy="827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3" name="Rectangle 5"/>
          <p:cNvSpPr>
            <a:spLocks noGrp="1" noChangeArrowheads="1"/>
          </p:cNvSpPr>
          <p:nvPr>
            <p:ph type="title"/>
          </p:nvPr>
        </p:nvSpPr>
        <p:spPr>
          <a:xfrm>
            <a:off x="539552" y="1341438"/>
            <a:ext cx="8604448" cy="792162"/>
          </a:xfrm>
        </p:spPr>
        <p:txBody>
          <a:bodyPr/>
          <a:lstStyle/>
          <a:p>
            <a:pPr algn="l"/>
            <a:r>
              <a:rPr lang="en-CA" sz="3400" b="1" dirty="0">
                <a:latin typeface="Arial Unicode MS" pitchFamily="34" charset="-128"/>
              </a:rPr>
              <a:t>CERIT-SC Centre</a:t>
            </a:r>
            <a:endParaRPr lang="cs-CZ" sz="3400" dirty="0">
              <a:latin typeface="Arial Unicode MS" pitchFamily="34" charset="-128"/>
            </a:endParaRPr>
          </a:p>
        </p:txBody>
      </p:sp>
      <p:sp>
        <p:nvSpPr>
          <p:cNvPr id="53250" name="Rectangle 2"/>
          <p:cNvSpPr>
            <a:spLocks noGrp="1" noChangeArrowheads="1"/>
          </p:cNvSpPr>
          <p:nvPr>
            <p:ph idx="1"/>
          </p:nvPr>
        </p:nvSpPr>
        <p:spPr>
          <a:xfrm>
            <a:off x="468313" y="2349500"/>
            <a:ext cx="8229600" cy="4141788"/>
          </a:xfrm>
        </p:spPr>
        <p:txBody>
          <a:bodyPr/>
          <a:lstStyle/>
          <a:p>
            <a:pPr marL="354013" indent="-354013">
              <a:tabLst>
                <a:tab pos="265113" algn="l"/>
              </a:tabLst>
            </a:pPr>
            <a:r>
              <a:rPr lang="en-CA" sz="2000" dirty="0"/>
              <a:t>an important member/partner of the Czech national grid (∈</a:t>
            </a:r>
            <a:r>
              <a:rPr lang="en-CA" sz="2000" dirty="0" err="1"/>
              <a:t>MetaVO</a:t>
            </a:r>
            <a:r>
              <a:rPr lang="en-CA" sz="2000" dirty="0"/>
              <a:t>)</a:t>
            </a:r>
            <a:endParaRPr lang="cs-CZ" sz="2000" dirty="0"/>
          </a:p>
          <a:p>
            <a:pPr marL="633413" lvl="1" indent="268288">
              <a:buClr>
                <a:schemeClr val="tx1"/>
              </a:buClr>
              <a:buSzTx/>
              <a:buFont typeface="Wingdings" pitchFamily="2" charset="2"/>
              <a:buAutoNum type="romanUcPeriod"/>
              <a:tabLst>
                <a:tab pos="265113" algn="l"/>
              </a:tabLst>
            </a:pPr>
            <a:r>
              <a:rPr lang="en-CA" sz="1800" dirty="0"/>
              <a:t>provider of </a:t>
            </a:r>
            <a:r>
              <a:rPr lang="cs-CZ" sz="1800" b="1" dirty="0"/>
              <a:t>HW </a:t>
            </a:r>
            <a:r>
              <a:rPr lang="en-CA" sz="1800" b="1" dirty="0"/>
              <a:t>resources</a:t>
            </a:r>
            <a:endParaRPr lang="cs-CZ" sz="1800" b="1" dirty="0"/>
          </a:p>
          <a:p>
            <a:pPr marL="1519238" lvl="2" indent="-354013">
              <a:buClr>
                <a:schemeClr val="tx1"/>
              </a:buClr>
              <a:buFont typeface="Wingdings" pitchFamily="2" charset="2"/>
              <a:buChar char="q"/>
              <a:tabLst>
                <a:tab pos="265113" algn="l"/>
              </a:tabLst>
            </a:pPr>
            <a:r>
              <a:rPr lang="cs-CZ" sz="1600" dirty="0"/>
              <a:t>SMP </a:t>
            </a:r>
            <a:r>
              <a:rPr lang="en-CA" sz="1600" dirty="0"/>
              <a:t>nodes</a:t>
            </a:r>
            <a:r>
              <a:rPr lang="cs-CZ" sz="1600" dirty="0"/>
              <a:t> (</a:t>
            </a:r>
            <a:r>
              <a:rPr lang="en-CA" sz="1600" dirty="0"/>
              <a:t>&gt;1500 cores</a:t>
            </a:r>
            <a:r>
              <a:rPr lang="cs-CZ" sz="1600" dirty="0"/>
              <a:t>,</a:t>
            </a:r>
            <a:r>
              <a:rPr lang="en-CA" sz="1600" dirty="0"/>
              <a:t> </a:t>
            </a:r>
            <a:r>
              <a:rPr lang="cs-CZ" sz="1600" dirty="0"/>
              <a:t>640</a:t>
            </a:r>
            <a:r>
              <a:rPr lang="en-CA" sz="1600" dirty="0"/>
              <a:t> already installed (</a:t>
            </a:r>
            <a:r>
              <a:rPr lang="en-CA" sz="1600" dirty="0" err="1"/>
              <a:t>zewura</a:t>
            </a:r>
            <a:r>
              <a:rPr lang="en-CA" sz="1600" dirty="0"/>
              <a:t> nodes), another</a:t>
            </a:r>
            <a:r>
              <a:rPr lang="cs-CZ" sz="1600" dirty="0"/>
              <a:t> 600 </a:t>
            </a:r>
            <a:r>
              <a:rPr lang="en-CA" sz="1600" dirty="0"/>
              <a:t>in</a:t>
            </a:r>
            <a:r>
              <a:rPr lang="cs-CZ" sz="1600" dirty="0"/>
              <a:t> Q2/2012)</a:t>
            </a:r>
          </a:p>
          <a:p>
            <a:pPr marL="1519238" lvl="2" indent="-354013">
              <a:buClr>
                <a:schemeClr val="tx1"/>
              </a:buClr>
              <a:buFont typeface="Wingdings" pitchFamily="2" charset="2"/>
              <a:buChar char="q"/>
              <a:tabLst>
                <a:tab pos="265113" algn="l"/>
              </a:tabLst>
            </a:pPr>
            <a:r>
              <a:rPr lang="cs-CZ" sz="1600" dirty="0"/>
              <a:t>HD </a:t>
            </a:r>
            <a:r>
              <a:rPr lang="en-CA" sz="1600" dirty="0"/>
              <a:t>nodes</a:t>
            </a:r>
            <a:r>
              <a:rPr lang="cs-CZ" sz="1600" dirty="0"/>
              <a:t> (</a:t>
            </a:r>
            <a:r>
              <a:rPr lang="en-CA" sz="1600" dirty="0"/>
              <a:t>&gt;2500 cores</a:t>
            </a:r>
            <a:r>
              <a:rPr lang="cs-CZ" sz="1600" dirty="0"/>
              <a:t>, 600 Q2/2012</a:t>
            </a:r>
            <a:r>
              <a:rPr lang="en-CA" sz="1600" dirty="0"/>
              <a:t>)</a:t>
            </a:r>
          </a:p>
          <a:p>
            <a:pPr marL="1519238" lvl="2" indent="-354013">
              <a:buClr>
                <a:schemeClr val="tx1"/>
              </a:buClr>
              <a:buFont typeface="Wingdings" pitchFamily="2" charset="2"/>
              <a:buChar char="q"/>
              <a:tabLst>
                <a:tab pos="265113" algn="l"/>
              </a:tabLst>
            </a:pPr>
            <a:r>
              <a:rPr lang="en-CA" sz="1600" dirty="0"/>
              <a:t>storage capacity</a:t>
            </a:r>
            <a:r>
              <a:rPr lang="cs-CZ" sz="1600" dirty="0"/>
              <a:t> (</a:t>
            </a:r>
            <a:r>
              <a:rPr lang="en-CA" sz="1600" dirty="0"/>
              <a:t>&gt;600 TB)</a:t>
            </a:r>
            <a:endParaRPr lang="cs-CZ" sz="1600" dirty="0"/>
          </a:p>
          <a:p>
            <a:pPr marL="633413" lvl="1" indent="268288">
              <a:buClr>
                <a:schemeClr val="tx1"/>
              </a:buClr>
              <a:buSzTx/>
              <a:buFont typeface="Wingdings" pitchFamily="2" charset="2"/>
              <a:buAutoNum type="romanUcPeriod"/>
              <a:tabLst>
                <a:tab pos="265113" algn="l"/>
              </a:tabLst>
            </a:pPr>
            <a:endParaRPr lang="en-CA" sz="1600" dirty="0"/>
          </a:p>
          <a:p>
            <a:pPr marL="633413" lvl="1" indent="268288">
              <a:buClr>
                <a:schemeClr val="tx1"/>
              </a:buClr>
              <a:buSzTx/>
              <a:buFont typeface="Wingdings" pitchFamily="2" charset="2"/>
              <a:buAutoNum type="romanUcPeriod"/>
              <a:tabLst>
                <a:tab pos="265113" algn="l"/>
              </a:tabLst>
            </a:pPr>
            <a:r>
              <a:rPr lang="en-CA" sz="1800" dirty="0"/>
              <a:t>services beyond the scope of “common”</a:t>
            </a:r>
            <a:br>
              <a:rPr lang="en-CA" sz="1800" dirty="0"/>
            </a:br>
            <a:r>
              <a:rPr lang="cs-CZ" sz="1800" dirty="0"/>
              <a:t>HW centr</a:t>
            </a:r>
            <a:r>
              <a:rPr lang="en-CA" sz="1800" dirty="0"/>
              <a:t>e – </a:t>
            </a:r>
            <a:r>
              <a:rPr lang="en-CA" sz="1800" b="1" dirty="0"/>
              <a:t>an environment for </a:t>
            </a:r>
            <a:br>
              <a:rPr lang="en-CA" sz="1800" b="1" dirty="0"/>
            </a:br>
            <a:r>
              <a:rPr lang="en-CA" sz="1800" b="1" dirty="0"/>
              <a:t>collaborative research</a:t>
            </a:r>
            <a:endParaRPr lang="cs-CZ" sz="1800" b="1" dirty="0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altLang="en-US"/>
              <a:t>MetaCentrum hands-on seminar no. 1</a:t>
            </a:r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E42F7-D039-4CB7-ACD5-9C3F163D31E5}" type="slidenum">
              <a:rPr lang="cs-CZ" altLang="en-US"/>
              <a:pPr/>
              <a:t>47</a:t>
            </a:fld>
            <a:endParaRPr lang="cs-CZ" altLang="en-US"/>
          </a:p>
        </p:txBody>
      </p:sp>
      <p:pic>
        <p:nvPicPr>
          <p:cNvPr id="53259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6113" y="3933825"/>
            <a:ext cx="3094037" cy="2028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260" name="Text Box 12"/>
          <p:cNvSpPr txBox="1">
            <a:spLocks noChangeArrowheads="1"/>
          </p:cNvSpPr>
          <p:nvPr/>
        </p:nvSpPr>
        <p:spPr bwMode="auto">
          <a:xfrm>
            <a:off x="395288" y="5756275"/>
            <a:ext cx="28082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hlinkClick r:id="rId4"/>
              </a:rPr>
              <a:t>http://www.cerit-sc.cz</a:t>
            </a:r>
            <a:endParaRPr lang="cs-CZ" sz="1600"/>
          </a:p>
        </p:txBody>
      </p:sp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8008" y="1178041"/>
            <a:ext cx="1333351" cy="827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3"/>
          <p:cNvSpPr>
            <a:spLocks noGrp="1" noChangeArrowheads="1"/>
          </p:cNvSpPr>
          <p:nvPr>
            <p:ph type="title"/>
          </p:nvPr>
        </p:nvSpPr>
        <p:spPr>
          <a:xfrm>
            <a:off x="323528" y="1341438"/>
            <a:ext cx="8820472" cy="792162"/>
          </a:xfrm>
        </p:spPr>
        <p:txBody>
          <a:bodyPr/>
          <a:lstStyle/>
          <a:p>
            <a:pPr algn="l"/>
            <a:r>
              <a:rPr lang="cs-CZ" sz="3400" b="1" dirty="0">
                <a:latin typeface="Arial Unicode MS" pitchFamily="34" charset="-128"/>
              </a:rPr>
              <a:t>CERIT-SC – </a:t>
            </a:r>
            <a:r>
              <a:rPr lang="en-CA" sz="3400" b="1" dirty="0">
                <a:latin typeface="Arial Unicode MS" pitchFamily="34" charset="-128"/>
              </a:rPr>
              <a:t>main activities</a:t>
            </a:r>
            <a:endParaRPr lang="cs-CZ" sz="3400" dirty="0">
              <a:latin typeface="Arial Unicode MS" pitchFamily="34" charset="-128"/>
            </a:endParaRPr>
          </a:p>
        </p:txBody>
      </p:sp>
      <p:sp>
        <p:nvSpPr>
          <p:cNvPr id="56322" name="Rectangle 2"/>
          <p:cNvSpPr>
            <a:spLocks noGrp="1" noChangeArrowheads="1"/>
          </p:cNvSpPr>
          <p:nvPr>
            <p:ph idx="1"/>
          </p:nvPr>
        </p:nvSpPr>
        <p:spPr>
          <a:xfrm>
            <a:off x="250825" y="1989138"/>
            <a:ext cx="8642350" cy="4392612"/>
          </a:xfrm>
        </p:spPr>
        <p:txBody>
          <a:bodyPr/>
          <a:lstStyle/>
          <a:p>
            <a:r>
              <a:rPr lang="en-CA" sz="2400"/>
              <a:t>Infrastructure</a:t>
            </a:r>
            <a:endParaRPr lang="cs-CZ" sz="2400"/>
          </a:p>
          <a:p>
            <a:pPr lvl="1"/>
            <a:r>
              <a:rPr lang="cs-CZ" sz="2000"/>
              <a:t>intera</a:t>
            </a:r>
            <a:r>
              <a:rPr lang="en-CA" sz="2000"/>
              <a:t>ctive</a:t>
            </a:r>
            <a:r>
              <a:rPr lang="cs-CZ" sz="2000"/>
              <a:t>, </a:t>
            </a:r>
            <a:r>
              <a:rPr lang="en-CA" sz="2000"/>
              <a:t>convenient for experiments </a:t>
            </a:r>
            <a:r>
              <a:rPr lang="cs-CZ" sz="2000"/>
              <a:t>(</a:t>
            </a:r>
            <a:r>
              <a:rPr lang="en-CA" sz="2000"/>
              <a:t>highly flexible</a:t>
            </a:r>
            <a:r>
              <a:rPr lang="cs-CZ" sz="2000"/>
              <a:t>)</a:t>
            </a:r>
          </a:p>
          <a:p>
            <a:pPr lvl="1"/>
            <a:r>
              <a:rPr lang="en-CA" sz="2000"/>
              <a:t>installed technology serves primarily for research and experiments</a:t>
            </a:r>
            <a:endParaRPr lang="cs-CZ" sz="2000"/>
          </a:p>
          <a:p>
            <a:pPr lvl="2"/>
            <a:r>
              <a:rPr lang="en-CA" sz="1600"/>
              <a:t>the latter purpose is for common computations and data storage/processing</a:t>
            </a:r>
            <a:endParaRPr lang="cs-CZ" sz="1600"/>
          </a:p>
          <a:p>
            <a:r>
              <a:rPr lang="en-CA" sz="2400"/>
              <a:t>Research and Development</a:t>
            </a:r>
            <a:endParaRPr lang="cs-CZ" sz="2400"/>
          </a:p>
          <a:p>
            <a:pPr lvl="1"/>
            <a:r>
              <a:rPr lang="en-CA" sz="2000"/>
              <a:t>own research, focused on principles/technologies of the maintained eInfrastructure and its optimization</a:t>
            </a:r>
            <a:endParaRPr lang="cs-CZ" sz="2000"/>
          </a:p>
          <a:p>
            <a:pPr lvl="1"/>
            <a:r>
              <a:rPr lang="en-CA" sz="2000" b="1"/>
              <a:t>collaborative</a:t>
            </a:r>
            <a:r>
              <a:rPr lang="cs-CZ" sz="2000"/>
              <a:t>, </a:t>
            </a:r>
            <a:r>
              <a:rPr lang="en-CA" sz="2000"/>
              <a:t>comprises a design and optimization of algorithms, models, tools and environment based on the needs of our users/partners</a:t>
            </a:r>
            <a:endParaRPr lang="cs-CZ" sz="2000"/>
          </a:p>
          <a:p>
            <a:pPr lvl="2"/>
            <a:r>
              <a:rPr lang="cs-CZ" sz="1600" b="1"/>
              <a:t>→ </a:t>
            </a:r>
            <a:r>
              <a:rPr lang="en-CA" sz="1600" b="1"/>
              <a:t>a collaboration of </a:t>
            </a:r>
            <a:r>
              <a:rPr lang="en-CA" sz="1600"/>
              <a:t>IT experts</a:t>
            </a:r>
            <a:r>
              <a:rPr lang="cs-CZ" sz="1600"/>
              <a:t> a</a:t>
            </a:r>
            <a:r>
              <a:rPr lang="en-CA" sz="1600"/>
              <a:t>nd</a:t>
            </a:r>
            <a:r>
              <a:rPr lang="cs-CZ" sz="1600"/>
              <a:t> </a:t>
            </a:r>
            <a:r>
              <a:rPr lang="en-CA" sz="1600"/>
              <a:t>users</a:t>
            </a:r>
            <a:endParaRPr lang="cs-CZ" sz="160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altLang="en-US"/>
              <a:t>MetaCentrum hands-on seminar no. 1</a:t>
            </a: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297C9-D562-4A6B-8BA1-ED22EF5EB74E}" type="slidenum">
              <a:rPr lang="cs-CZ" altLang="en-US"/>
              <a:pPr/>
              <a:t>48</a:t>
            </a:fld>
            <a:endParaRPr lang="cs-CZ" altLang="en-US"/>
          </a:p>
        </p:txBody>
      </p:sp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8008" y="1178041"/>
            <a:ext cx="1333351" cy="827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9" name="Rectangle 3"/>
          <p:cNvSpPr>
            <a:spLocks noGrp="1" noChangeArrowheads="1"/>
          </p:cNvSpPr>
          <p:nvPr>
            <p:ph type="title"/>
          </p:nvPr>
        </p:nvSpPr>
        <p:spPr>
          <a:xfrm>
            <a:off x="539552" y="1341438"/>
            <a:ext cx="8604448" cy="792162"/>
          </a:xfrm>
        </p:spPr>
        <p:txBody>
          <a:bodyPr/>
          <a:lstStyle/>
          <a:p>
            <a:pPr algn="l"/>
            <a:r>
              <a:rPr lang="en-CA" sz="3400" b="1" dirty="0">
                <a:latin typeface="Arial Unicode MS" pitchFamily="34" charset="-128"/>
              </a:rPr>
              <a:t>CERIT-SC HW/SW equipment</a:t>
            </a:r>
            <a:endParaRPr lang="cs-CZ" sz="3400" dirty="0">
              <a:latin typeface="Arial Unicode MS" pitchFamily="34" charset="-128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idx="1"/>
          </p:nvPr>
        </p:nvSpPr>
        <p:spPr>
          <a:xfrm>
            <a:off x="468313" y="1989138"/>
            <a:ext cx="8229600" cy="4141787"/>
          </a:xfrm>
        </p:spPr>
        <p:txBody>
          <a:bodyPr/>
          <a:lstStyle/>
          <a:p>
            <a:pPr marL="354013" indent="-354013">
              <a:buFont typeface="Wingdings" pitchFamily="2" charset="2"/>
              <a:buNone/>
              <a:tabLst>
                <a:tab pos="265113" algn="l"/>
              </a:tabLst>
            </a:pPr>
            <a:r>
              <a:rPr lang="en-CA" sz="2000" b="1"/>
              <a:t>Hardware:</a:t>
            </a:r>
          </a:p>
          <a:p>
            <a:pPr marL="354013" indent="-354013">
              <a:tabLst>
                <a:tab pos="265113" algn="l"/>
              </a:tabLst>
            </a:pPr>
            <a:r>
              <a:rPr lang="en-CA" sz="2000" b="1"/>
              <a:t>8 nodes </a:t>
            </a:r>
            <a:r>
              <a:rPr lang="en-CA" sz="2000"/>
              <a:t>(zewura cluster)</a:t>
            </a:r>
          </a:p>
          <a:p>
            <a:pPr marL="633413" lvl="1" indent="268288">
              <a:tabLst>
                <a:tab pos="265113" algn="l"/>
              </a:tabLst>
            </a:pPr>
            <a:r>
              <a:rPr lang="en-CA" sz="1800" b="1"/>
              <a:t>80 cores </a:t>
            </a:r>
            <a:r>
              <a:rPr lang="en-CA" sz="1800"/>
              <a:t>and </a:t>
            </a:r>
            <a:r>
              <a:rPr lang="en-CA" sz="1800" b="1"/>
              <a:t>512 MB </a:t>
            </a:r>
            <a:r>
              <a:rPr lang="en-CA" sz="1800"/>
              <a:t>of memory per node</a:t>
            </a:r>
          </a:p>
          <a:p>
            <a:pPr marL="633413" lvl="1" indent="268288">
              <a:tabLst>
                <a:tab pos="265113" algn="l"/>
              </a:tabLst>
            </a:pPr>
            <a:r>
              <a:rPr lang="en-CA" sz="1800"/>
              <a:t>interconnected by </a:t>
            </a:r>
            <a:r>
              <a:rPr lang="en-CA" sz="1800" b="1"/>
              <a:t>Infiniband</a:t>
            </a:r>
          </a:p>
          <a:p>
            <a:pPr marL="633413" lvl="1" indent="268288">
              <a:tabLst>
                <a:tab pos="265113" algn="l"/>
              </a:tabLst>
            </a:pPr>
            <a:r>
              <a:rPr lang="en-CA" sz="1800"/>
              <a:t>a </a:t>
            </a:r>
            <a:r>
              <a:rPr lang="en-CA" sz="1800" b="1"/>
              <a:t>shared scratch</a:t>
            </a:r>
            <a:r>
              <a:rPr lang="en-CA" sz="1800"/>
              <a:t> storage (35 TB)</a:t>
            </a:r>
          </a:p>
          <a:p>
            <a:pPr marL="354013" indent="-354013">
              <a:buFont typeface="Wingdings" pitchFamily="2" charset="2"/>
              <a:buNone/>
              <a:tabLst>
                <a:tab pos="265113" algn="l"/>
              </a:tabLst>
            </a:pPr>
            <a:endParaRPr lang="en-CA" sz="2000" b="1"/>
          </a:p>
          <a:p>
            <a:pPr marL="354013" indent="-354013">
              <a:buFont typeface="Wingdings" pitchFamily="2" charset="2"/>
              <a:buNone/>
              <a:tabLst>
                <a:tab pos="265113" algn="l"/>
              </a:tabLst>
            </a:pPr>
            <a:r>
              <a:rPr lang="en-CA" sz="2000" b="1"/>
              <a:t>Software:</a:t>
            </a:r>
          </a:p>
          <a:p>
            <a:pPr marL="354013" indent="-354013">
              <a:tabLst>
                <a:tab pos="265113" algn="l"/>
              </a:tabLst>
            </a:pPr>
            <a:r>
              <a:rPr lang="en-CA" sz="2000"/>
              <a:t>exactly the same as available on the other MetaVO nodes</a:t>
            </a:r>
          </a:p>
          <a:p>
            <a:pPr marL="633413" lvl="1" indent="268288">
              <a:tabLst>
                <a:tab pos="265113" algn="l"/>
              </a:tabLst>
            </a:pPr>
            <a:endParaRPr lang="cs-CZ" sz="180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altLang="en-US"/>
              <a:t>MetaCentrum hands-on seminar no. 1</a:t>
            </a: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FBBD9-BF04-4032-9B09-E87F4C863DDD}" type="slidenum">
              <a:rPr lang="cs-CZ" altLang="en-US"/>
              <a:pPr/>
              <a:t>49</a:t>
            </a:fld>
            <a:endParaRPr lang="cs-CZ" altLang="en-US"/>
          </a:p>
        </p:txBody>
      </p:sp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8008" y="1178041"/>
            <a:ext cx="1333351" cy="827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1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1123950"/>
            <a:ext cx="9144000" cy="792163"/>
          </a:xfrm>
        </p:spPr>
        <p:txBody>
          <a:bodyPr/>
          <a:lstStyle/>
          <a:p>
            <a:pPr algn="ctr"/>
            <a:r>
              <a:rPr lang="cs-CZ" sz="3400" b="1" dirty="0" err="1">
                <a:latin typeface="Arial Unicode MS" pitchFamily="34" charset="-128"/>
              </a:rPr>
              <a:t>MetaCentrum</a:t>
            </a:r>
            <a:r>
              <a:rPr lang="cs-CZ" sz="3400" b="1" dirty="0">
                <a:latin typeface="Arial Unicode MS" pitchFamily="34" charset="-128"/>
              </a:rPr>
              <a:t> VO (Meta VO)</a:t>
            </a:r>
            <a:endParaRPr lang="cs-CZ" sz="3400" dirty="0">
              <a:latin typeface="Arial Unicode MS" pitchFamily="34" charset="-128"/>
            </a:endParaRPr>
          </a:p>
        </p:txBody>
      </p:sp>
      <p:sp>
        <p:nvSpPr>
          <p:cNvPr id="39938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989138"/>
            <a:ext cx="8229600" cy="4141787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CA" sz="1800" dirty="0"/>
              <a:t>intended for students/employees of Czech universities, Academy of Sciences, various research institutes, etc.</a:t>
            </a:r>
            <a:endParaRPr lang="cs-CZ" sz="1800" dirty="0"/>
          </a:p>
          <a:p>
            <a:pPr>
              <a:lnSpc>
                <a:spcPct val="80000"/>
              </a:lnSpc>
            </a:pPr>
            <a:endParaRPr lang="en-US" sz="900" dirty="0"/>
          </a:p>
          <a:p>
            <a:pPr>
              <a:lnSpc>
                <a:spcPct val="80000"/>
              </a:lnSpc>
            </a:pPr>
            <a:r>
              <a:rPr lang="en-CA" sz="1800" dirty="0"/>
              <a:t>offers</a:t>
            </a:r>
            <a:r>
              <a:rPr lang="cs-CZ" sz="1800" dirty="0"/>
              <a:t>:</a:t>
            </a:r>
          </a:p>
          <a:p>
            <a:pPr lvl="1">
              <a:lnSpc>
                <a:spcPct val="80000"/>
              </a:lnSpc>
            </a:pPr>
            <a:r>
              <a:rPr lang="en-CA" sz="2000" dirty="0"/>
              <a:t>computing resources</a:t>
            </a:r>
            <a:endParaRPr lang="cs-CZ" sz="2000" dirty="0"/>
          </a:p>
          <a:p>
            <a:pPr lvl="1">
              <a:lnSpc>
                <a:spcPct val="80000"/>
              </a:lnSpc>
            </a:pPr>
            <a:r>
              <a:rPr lang="en-CA" sz="2000" dirty="0"/>
              <a:t>storage capacities</a:t>
            </a:r>
            <a:endParaRPr lang="cs-CZ" sz="2000" dirty="0"/>
          </a:p>
          <a:p>
            <a:pPr lvl="1">
              <a:lnSpc>
                <a:spcPct val="80000"/>
              </a:lnSpc>
            </a:pPr>
            <a:r>
              <a:rPr lang="en-CA" sz="2000" dirty="0"/>
              <a:t>application programs</a:t>
            </a:r>
            <a:endParaRPr lang="cs-CZ" sz="2000" dirty="0"/>
          </a:p>
          <a:p>
            <a:pPr lvl="1">
              <a:lnSpc>
                <a:spcPct val="80000"/>
              </a:lnSpc>
            </a:pPr>
            <a:endParaRPr lang="cs-CZ" sz="1400" dirty="0"/>
          </a:p>
          <a:p>
            <a:pPr>
              <a:lnSpc>
                <a:spcPct val="80000"/>
              </a:lnSpc>
            </a:pPr>
            <a:r>
              <a:rPr lang="en-CA" sz="1800" dirty="0"/>
              <a:t>a part of CESNET’s e-infrastructure</a:t>
            </a:r>
            <a:endParaRPr lang="cs-CZ" sz="1800" dirty="0"/>
          </a:p>
          <a:p>
            <a:pPr lvl="1">
              <a:lnSpc>
                <a:spcPct val="80000"/>
              </a:lnSpc>
            </a:pPr>
            <a:r>
              <a:rPr lang="en-CA" sz="2000" dirty="0"/>
              <a:t>data storage/repository</a:t>
            </a:r>
            <a:r>
              <a:rPr lang="cs-CZ" sz="2000" dirty="0"/>
              <a:t>, </a:t>
            </a:r>
            <a:r>
              <a:rPr lang="en-CA" sz="2000" dirty="0"/>
              <a:t>collaborative environment</a:t>
            </a:r>
            <a:r>
              <a:rPr lang="cs-CZ" sz="2000" dirty="0"/>
              <a:t>, …</a:t>
            </a:r>
          </a:p>
          <a:p>
            <a:pPr>
              <a:lnSpc>
                <a:spcPct val="80000"/>
              </a:lnSpc>
            </a:pPr>
            <a:endParaRPr lang="cs-CZ" sz="1200" dirty="0"/>
          </a:p>
          <a:p>
            <a:pPr>
              <a:lnSpc>
                <a:spcPct val="80000"/>
              </a:lnSpc>
            </a:pPr>
            <a:r>
              <a:rPr lang="en-CA" sz="1800" b="1" dirty="0"/>
              <a:t>free of charge </a:t>
            </a:r>
            <a:r>
              <a:rPr lang="en-CA" sz="1800" dirty="0"/>
              <a:t>(after </a:t>
            </a:r>
            <a:r>
              <a:rPr lang="en-CA" sz="1800" b="1" dirty="0"/>
              <a:t>registration</a:t>
            </a:r>
            <a:r>
              <a:rPr lang="en-CA" sz="1800" dirty="0"/>
              <a:t>)</a:t>
            </a:r>
            <a:endParaRPr lang="cs-CZ" sz="1800" b="1" dirty="0"/>
          </a:p>
          <a:p>
            <a:pPr lvl="1">
              <a:lnSpc>
                <a:spcPct val="80000"/>
              </a:lnSpc>
            </a:pPr>
            <a:r>
              <a:rPr lang="cs-CZ" sz="2000" dirty="0"/>
              <a:t>„</a:t>
            </a:r>
            <a:r>
              <a:rPr lang="en-CA" sz="2000" dirty="0"/>
              <a:t>payment</a:t>
            </a:r>
            <a:r>
              <a:rPr lang="cs-CZ" sz="2000" dirty="0"/>
              <a:t>“ </a:t>
            </a:r>
            <a:r>
              <a:rPr lang="en-CA" sz="2000" dirty="0"/>
              <a:t>in the form of publications with acknowledgement</a:t>
            </a:r>
            <a:endParaRPr lang="cs-CZ" sz="2000" dirty="0"/>
          </a:p>
          <a:p>
            <a:pPr lvl="1">
              <a:lnSpc>
                <a:spcPct val="80000"/>
              </a:lnSpc>
            </a:pPr>
            <a:r>
              <a:rPr lang="en-US" sz="2000" dirty="0"/>
              <a:t>→ user priorities when the resources become fully utilized</a:t>
            </a:r>
          </a:p>
        </p:txBody>
      </p:sp>
      <p:sp>
        <p:nvSpPr>
          <p:cNvPr id="9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altLang="en-US"/>
              <a:t>MetaCentrum hands-on seminar no. 1</a:t>
            </a:r>
          </a:p>
        </p:txBody>
      </p:sp>
      <p:sp>
        <p:nvSpPr>
          <p:cNvPr id="10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0854D-8163-462C-9327-2C4981F3B47E}" type="slidenum">
              <a:rPr lang="cs-CZ" altLang="en-US"/>
              <a:pPr/>
              <a:t>5</a:t>
            </a:fld>
            <a:endParaRPr lang="cs-CZ" altLang="en-US"/>
          </a:p>
        </p:txBody>
      </p:sp>
      <p:pic>
        <p:nvPicPr>
          <p:cNvPr id="39940" name="Picture 4" descr="cesnet-logo-4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188913"/>
            <a:ext cx="1331913" cy="588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947" name="Picture 11" descr="1308789332-fre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4005263"/>
            <a:ext cx="1130300" cy="113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948" name="Text Box 12"/>
          <p:cNvSpPr txBox="1">
            <a:spLocks noChangeArrowheads="1"/>
          </p:cNvSpPr>
          <p:nvPr/>
        </p:nvSpPr>
        <p:spPr bwMode="auto">
          <a:xfrm>
            <a:off x="6066279" y="2846774"/>
            <a:ext cx="287972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dirty="0">
                <a:hlinkClick r:id="rId4"/>
              </a:rPr>
              <a:t>http://metavo.metacentrum.cz</a:t>
            </a:r>
            <a:endParaRPr lang="cs-CZ" sz="1200" dirty="0"/>
          </a:p>
        </p:txBody>
      </p:sp>
      <p:pic>
        <p:nvPicPr>
          <p:cNvPr id="11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7478" y="3212976"/>
            <a:ext cx="2625617" cy="521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5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1268413"/>
            <a:ext cx="9144000" cy="792162"/>
          </a:xfrm>
        </p:spPr>
        <p:txBody>
          <a:bodyPr/>
          <a:lstStyle/>
          <a:p>
            <a:pPr algn="ctr"/>
            <a:r>
              <a:rPr lang="en-CA" sz="3400" b="1" dirty="0">
                <a:latin typeface="Arial Unicode MS" pitchFamily="34" charset="-128"/>
              </a:rPr>
              <a:t>Overview</a:t>
            </a:r>
            <a:endParaRPr lang="cs-CZ" sz="3400" dirty="0">
              <a:latin typeface="Arial Unicode MS" pitchFamily="34" charset="-128"/>
            </a:endParaRPr>
          </a:p>
        </p:txBody>
      </p:sp>
      <p:sp>
        <p:nvSpPr>
          <p:cNvPr id="117763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2023517"/>
            <a:ext cx="8785225" cy="414178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CA" sz="2200" dirty="0"/>
              <a:t>Brief </a:t>
            </a:r>
            <a:r>
              <a:rPr lang="en-CA" sz="2200" dirty="0" err="1"/>
              <a:t>MetaCentrum</a:t>
            </a:r>
            <a:r>
              <a:rPr lang="en-CA" sz="2200" dirty="0"/>
              <a:t> introduction</a:t>
            </a:r>
          </a:p>
          <a:p>
            <a:pPr>
              <a:lnSpc>
                <a:spcPct val="90000"/>
              </a:lnSpc>
            </a:pPr>
            <a:r>
              <a:rPr lang="en-CA" sz="2200" dirty="0"/>
              <a:t>Grid infrastructure overview</a:t>
            </a:r>
          </a:p>
          <a:p>
            <a:pPr>
              <a:lnSpc>
                <a:spcPct val="90000"/>
              </a:lnSpc>
            </a:pPr>
            <a:r>
              <a:rPr lang="en-CA" sz="2200" dirty="0"/>
              <a:t>How to … specify requested resources </a:t>
            </a:r>
          </a:p>
          <a:p>
            <a:pPr>
              <a:lnSpc>
                <a:spcPct val="90000"/>
              </a:lnSpc>
            </a:pPr>
            <a:r>
              <a:rPr lang="en-CA" sz="2200" dirty="0"/>
              <a:t>How to … run an interactive job</a:t>
            </a:r>
          </a:p>
          <a:p>
            <a:pPr>
              <a:lnSpc>
                <a:spcPct val="90000"/>
              </a:lnSpc>
            </a:pPr>
            <a:r>
              <a:rPr lang="en-CA" sz="2200" dirty="0"/>
              <a:t>How to … use application modules</a:t>
            </a:r>
          </a:p>
          <a:p>
            <a:pPr>
              <a:lnSpc>
                <a:spcPct val="90000"/>
              </a:lnSpc>
            </a:pPr>
            <a:r>
              <a:rPr lang="en-CA" sz="2200" dirty="0"/>
              <a:t>How to … run a batch job</a:t>
            </a:r>
          </a:p>
          <a:p>
            <a:pPr>
              <a:lnSpc>
                <a:spcPct val="90000"/>
              </a:lnSpc>
            </a:pPr>
            <a:r>
              <a:rPr lang="en-CA" sz="2200" dirty="0"/>
              <a:t>How to … determine a job state</a:t>
            </a:r>
          </a:p>
          <a:p>
            <a:pPr>
              <a:lnSpc>
                <a:spcPct val="90000"/>
              </a:lnSpc>
            </a:pPr>
            <a:r>
              <a:rPr lang="en-CA" sz="2200" dirty="0"/>
              <a:t>How to … run a parallel/distributed computation</a:t>
            </a:r>
          </a:p>
          <a:p>
            <a:pPr>
              <a:lnSpc>
                <a:spcPct val="90000"/>
              </a:lnSpc>
            </a:pPr>
            <a:endParaRPr lang="en-CA" sz="2200" dirty="0"/>
          </a:p>
          <a:p>
            <a:pPr>
              <a:lnSpc>
                <a:spcPct val="90000"/>
              </a:lnSpc>
            </a:pPr>
            <a:r>
              <a:rPr lang="en-CA" sz="2200" dirty="0"/>
              <a:t>Brief CERIT-SC Centre introduction</a:t>
            </a:r>
          </a:p>
          <a:p>
            <a:pPr>
              <a:lnSpc>
                <a:spcPct val="90000"/>
              </a:lnSpc>
            </a:pPr>
            <a:r>
              <a:rPr lang="en-CA" sz="2200" b="1" dirty="0">
                <a:solidFill>
                  <a:srgbClr val="FF0000"/>
                </a:solidFill>
              </a:rPr>
              <a:t>CERIT-SC specifics</a:t>
            </a:r>
            <a:endParaRPr lang="cs-CZ" sz="2200" b="1" dirty="0">
              <a:solidFill>
                <a:srgbClr val="FF0000"/>
              </a:solidFill>
            </a:endParaRPr>
          </a:p>
        </p:txBody>
      </p:sp>
      <p:sp>
        <p:nvSpPr>
          <p:cNvPr id="7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altLang="en-US"/>
              <a:t>MetaCentrum hands-on seminar no. 1</a:t>
            </a:r>
          </a:p>
        </p:txBody>
      </p:sp>
      <p:sp>
        <p:nvSpPr>
          <p:cNvPr id="8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36249-9EED-40A3-A4AE-AB08C186F5FB}" type="slidenum">
              <a:rPr lang="cs-CZ" altLang="en-US"/>
              <a:pPr/>
              <a:t>50</a:t>
            </a:fld>
            <a:endParaRPr lang="cs-CZ" altLang="en-US"/>
          </a:p>
        </p:txBody>
      </p:sp>
      <p:pic>
        <p:nvPicPr>
          <p:cNvPr id="117764" name="Picture 4" descr="cesnet-logo-4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7463" y="185738"/>
            <a:ext cx="1798637" cy="795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7" name="Rectangle 3"/>
          <p:cNvSpPr>
            <a:spLocks noGrp="1" noChangeArrowheads="1"/>
          </p:cNvSpPr>
          <p:nvPr>
            <p:ph type="title"/>
          </p:nvPr>
        </p:nvSpPr>
        <p:spPr>
          <a:xfrm>
            <a:off x="467544" y="1341438"/>
            <a:ext cx="8676456" cy="792162"/>
          </a:xfrm>
        </p:spPr>
        <p:txBody>
          <a:bodyPr/>
          <a:lstStyle/>
          <a:p>
            <a:pPr algn="l"/>
            <a:r>
              <a:rPr lang="en-CA" sz="3400" b="1" dirty="0">
                <a:latin typeface="Arial Unicode MS" pitchFamily="34" charset="-128"/>
              </a:rPr>
              <a:t>CERIT-SC specifics</a:t>
            </a:r>
            <a:endParaRPr lang="cs-CZ" sz="3400" dirty="0">
              <a:latin typeface="Arial Unicode MS" pitchFamily="34" charset="-128"/>
            </a:endParaRPr>
          </a:p>
        </p:txBody>
      </p:sp>
      <p:sp>
        <p:nvSpPr>
          <p:cNvPr id="103426" name="Rectangle 2"/>
          <p:cNvSpPr>
            <a:spLocks noGrp="1" noChangeArrowheads="1"/>
          </p:cNvSpPr>
          <p:nvPr>
            <p:ph idx="1"/>
          </p:nvPr>
        </p:nvSpPr>
        <p:spPr>
          <a:xfrm>
            <a:off x="468313" y="2239541"/>
            <a:ext cx="8229600" cy="4141787"/>
          </a:xfrm>
        </p:spPr>
        <p:txBody>
          <a:bodyPr/>
          <a:lstStyle/>
          <a:p>
            <a:pPr marL="354013" indent="-354013">
              <a:buFont typeface="Wingdings" pitchFamily="2" charset="2"/>
              <a:buNone/>
              <a:tabLst>
                <a:tab pos="265113" algn="l"/>
              </a:tabLst>
            </a:pPr>
            <a:r>
              <a:rPr lang="en-CA" sz="2000" b="1" dirty="0"/>
              <a:t>In comparison with the </a:t>
            </a:r>
            <a:r>
              <a:rPr lang="en-CA" sz="2000" b="1" dirty="0" err="1"/>
              <a:t>MetaVO</a:t>
            </a:r>
            <a:r>
              <a:rPr lang="en-CA" sz="2000" b="1" dirty="0"/>
              <a:t> infrastructure, the CERIT-SC infrastructure has several specifics:</a:t>
            </a:r>
          </a:p>
          <a:p>
            <a:pPr marL="354013" indent="-354013">
              <a:tabLst>
                <a:tab pos="265113" algn="l"/>
              </a:tabLst>
            </a:pPr>
            <a:r>
              <a:rPr lang="en-CA" sz="2000" dirty="0"/>
              <a:t>own </a:t>
            </a:r>
            <a:r>
              <a:rPr lang="en-CA" sz="2000" b="1" dirty="0"/>
              <a:t>frontend</a:t>
            </a:r>
            <a:r>
              <a:rPr lang="en-CA" sz="2000" dirty="0"/>
              <a:t> (</a:t>
            </a:r>
            <a:r>
              <a:rPr lang="en-CA" sz="2000" dirty="0">
                <a:latin typeface="Courier New" pitchFamily="49" charset="0"/>
              </a:rPr>
              <a:t>zuphux.cerit-sc.cz</a:t>
            </a:r>
            <a:r>
              <a:rPr lang="en-CA" sz="2000" dirty="0"/>
              <a:t>)</a:t>
            </a:r>
          </a:p>
          <a:p>
            <a:pPr marL="354013" indent="-354013">
              <a:tabLst>
                <a:tab pos="265113" algn="l"/>
              </a:tabLst>
            </a:pPr>
            <a:r>
              <a:rPr lang="en-CA" sz="2000" dirty="0"/>
              <a:t>own </a:t>
            </a:r>
            <a:r>
              <a:rPr lang="en-CA" sz="2000" b="1" dirty="0"/>
              <a:t>scheduling server</a:t>
            </a:r>
            <a:r>
              <a:rPr lang="en-CA" sz="2000" dirty="0"/>
              <a:t> (</a:t>
            </a:r>
            <a:r>
              <a:rPr lang="en-CA" sz="2000" dirty="0">
                <a:latin typeface="Courier New" pitchFamily="49" charset="0"/>
              </a:rPr>
              <a:t>wagap.cerit-sc.cz</a:t>
            </a:r>
            <a:r>
              <a:rPr lang="en-CA" sz="2000" dirty="0"/>
              <a:t>)</a:t>
            </a:r>
          </a:p>
          <a:p>
            <a:pPr marL="354013" indent="-354013">
              <a:tabLst>
                <a:tab pos="265113" algn="l"/>
              </a:tabLst>
            </a:pPr>
            <a:r>
              <a:rPr lang="en-CA" sz="2000" b="1" dirty="0"/>
              <a:t>no queues</a:t>
            </a:r>
            <a:r>
              <a:rPr lang="en-CA" sz="2000" dirty="0"/>
              <a:t> for jobs’ maximum runtime specification</a:t>
            </a:r>
          </a:p>
          <a:p>
            <a:pPr marL="633413" lvl="1" indent="268288">
              <a:tabLst>
                <a:tab pos="265113" algn="l"/>
              </a:tabLst>
            </a:pPr>
            <a:r>
              <a:rPr lang="en-CA" sz="1800" dirty="0"/>
              <a:t>the maximum runtime is specified via a </a:t>
            </a:r>
            <a:r>
              <a:rPr lang="en-CA" sz="1800" dirty="0" err="1"/>
              <a:t>qsub’s</a:t>
            </a:r>
            <a:r>
              <a:rPr lang="en-CA" sz="1800" dirty="0"/>
              <a:t> </a:t>
            </a:r>
            <a:r>
              <a:rPr lang="en-CA" sz="1800" dirty="0" err="1">
                <a:latin typeface="Courier New" pitchFamily="49" charset="0"/>
              </a:rPr>
              <a:t>walltime</a:t>
            </a:r>
            <a:r>
              <a:rPr lang="en-CA" sz="1800" dirty="0">
                <a:latin typeface="Courier New" pitchFamily="49" charset="0"/>
              </a:rPr>
              <a:t> </a:t>
            </a:r>
            <a:r>
              <a:rPr lang="en-CA" sz="1800" dirty="0"/>
              <a:t>parameter</a:t>
            </a:r>
          </a:p>
          <a:p>
            <a:pPr marL="354013" indent="-354013">
              <a:tabLst>
                <a:tab pos="265113" algn="l"/>
              </a:tabLst>
            </a:pPr>
            <a:endParaRPr lang="cs-CZ" sz="2000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altLang="en-US"/>
              <a:t>MetaCentrum hands-on seminar no. 1</a:t>
            </a: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456C8-8BAD-4625-842D-A206A5FAC941}" type="slidenum">
              <a:rPr lang="cs-CZ" altLang="en-US"/>
              <a:pPr/>
              <a:t>51</a:t>
            </a:fld>
            <a:endParaRPr lang="cs-CZ" altLang="en-US"/>
          </a:p>
        </p:txBody>
      </p:sp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8008" y="1178041"/>
            <a:ext cx="1333351" cy="827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5" name="Rectangle 3"/>
          <p:cNvSpPr>
            <a:spLocks noGrp="1" noChangeArrowheads="1"/>
          </p:cNvSpPr>
          <p:nvPr>
            <p:ph type="title"/>
          </p:nvPr>
        </p:nvSpPr>
        <p:spPr>
          <a:xfrm>
            <a:off x="323528" y="1341438"/>
            <a:ext cx="8820472" cy="792162"/>
          </a:xfrm>
        </p:spPr>
        <p:txBody>
          <a:bodyPr/>
          <a:lstStyle/>
          <a:p>
            <a:pPr algn="l"/>
            <a:r>
              <a:rPr lang="en-CA" sz="3400" b="1" dirty="0">
                <a:latin typeface="Arial Unicode MS" pitchFamily="34" charset="-128"/>
              </a:rPr>
              <a:t>CERIT-SC: job submission</a:t>
            </a:r>
            <a:endParaRPr lang="cs-CZ" sz="3400" dirty="0">
              <a:latin typeface="Arial Unicode MS" pitchFamily="34" charset="-128"/>
            </a:endParaRPr>
          </a:p>
        </p:txBody>
      </p:sp>
      <p:sp>
        <p:nvSpPr>
          <p:cNvPr id="105474" name="Rectangle 2"/>
          <p:cNvSpPr>
            <a:spLocks noGrp="1" noChangeArrowheads="1"/>
          </p:cNvSpPr>
          <p:nvPr>
            <p:ph idx="1"/>
          </p:nvPr>
        </p:nvSpPr>
        <p:spPr>
          <a:xfrm>
            <a:off x="273050" y="2024063"/>
            <a:ext cx="8620125" cy="4141787"/>
          </a:xfrm>
        </p:spPr>
        <p:txBody>
          <a:bodyPr/>
          <a:lstStyle/>
          <a:p>
            <a:pPr marL="354013" indent="-354013">
              <a:buFont typeface="Wingdings" pitchFamily="2" charset="2"/>
              <a:buNone/>
              <a:tabLst>
                <a:tab pos="265113" algn="l"/>
              </a:tabLst>
            </a:pPr>
            <a:r>
              <a:rPr lang="en-CA" sz="2000" b="1"/>
              <a:t>From CERIT-SC frontend </a:t>
            </a:r>
            <a:r>
              <a:rPr lang="en-CA" sz="2000"/>
              <a:t>(zuphux.cerit-sc.cz):</a:t>
            </a:r>
          </a:p>
          <a:p>
            <a:pPr marL="354013" indent="-354013">
              <a:tabLst>
                <a:tab pos="265113" algn="l"/>
              </a:tabLst>
            </a:pPr>
            <a:r>
              <a:rPr lang="en-CA" sz="2000"/>
              <a:t>“common way” (just </a:t>
            </a:r>
            <a:r>
              <a:rPr lang="en-CA" sz="2000">
                <a:latin typeface="Courier New" pitchFamily="49" charset="0"/>
              </a:rPr>
              <a:t>walltime</a:t>
            </a:r>
            <a:r>
              <a:rPr lang="en-CA" sz="2000"/>
              <a:t> specification – see later)</a:t>
            </a:r>
          </a:p>
          <a:p>
            <a:pPr marL="354013" indent="-354013">
              <a:buFont typeface="Wingdings" pitchFamily="2" charset="2"/>
              <a:buNone/>
              <a:tabLst>
                <a:tab pos="265113" algn="l"/>
              </a:tabLst>
            </a:pPr>
            <a:endParaRPr lang="en-CA" sz="2000"/>
          </a:p>
          <a:p>
            <a:pPr marL="354013" indent="-354013">
              <a:buFont typeface="Wingdings" pitchFamily="2" charset="2"/>
              <a:buNone/>
              <a:tabLst>
                <a:tab pos="265113" algn="l"/>
              </a:tabLst>
            </a:pPr>
            <a:r>
              <a:rPr lang="en-CA" sz="2000" b="1"/>
              <a:t>From MetaCentrum frontends:</a:t>
            </a:r>
          </a:p>
          <a:p>
            <a:pPr marL="354013" indent="-354013">
              <a:tabLst>
                <a:tab pos="265113" algn="l"/>
              </a:tabLst>
            </a:pPr>
            <a:r>
              <a:rPr lang="en-CA" sz="2000"/>
              <a:t>necessary to specify the CERIT-SC’s scheduling server:</a:t>
            </a:r>
          </a:p>
          <a:p>
            <a:pPr marL="354013" indent="-354013">
              <a:tabLst>
                <a:tab pos="265113" algn="l"/>
              </a:tabLst>
            </a:pPr>
            <a:r>
              <a:rPr lang="en-CA" sz="2000">
                <a:latin typeface="Courier New" pitchFamily="49" charset="0"/>
              </a:rPr>
              <a:t>skirit$ qsub –q @wagap.cerit-sc.cz –l ...</a:t>
            </a:r>
          </a:p>
          <a:p>
            <a:pPr marL="354013" indent="-354013">
              <a:tabLst>
                <a:tab pos="265113" algn="l"/>
              </a:tabLst>
            </a:pPr>
            <a:endParaRPr lang="en-CA" sz="1600">
              <a:latin typeface="Courier New" pitchFamily="49" charset="0"/>
            </a:endParaRPr>
          </a:p>
          <a:p>
            <a:pPr marL="354013" indent="-354013">
              <a:tabLst>
                <a:tab pos="265113" algn="l"/>
              </a:tabLst>
            </a:pPr>
            <a:endParaRPr lang="en-CA" sz="1600">
              <a:latin typeface="Courier New" pitchFamily="49" charset="0"/>
            </a:endParaRPr>
          </a:p>
          <a:p>
            <a:pPr marL="354013" indent="-354013">
              <a:buFont typeface="Wingdings" pitchFamily="2" charset="2"/>
              <a:buNone/>
              <a:tabLst>
                <a:tab pos="265113" algn="l"/>
              </a:tabLst>
            </a:pPr>
            <a:r>
              <a:rPr lang="en-CA" sz="1900" b="1" i="1"/>
              <a:t>Note:</a:t>
            </a:r>
            <a:r>
              <a:rPr lang="en-CA" sz="1900" i="1"/>
              <a:t> It is also possible to submit MetaVO jobs from the CERIT-SC frontend:</a:t>
            </a:r>
          </a:p>
          <a:p>
            <a:pPr marL="354013" indent="-354013">
              <a:tabLst>
                <a:tab pos="265113" algn="l"/>
              </a:tabLst>
            </a:pPr>
            <a:r>
              <a:rPr lang="en-CA" sz="1900">
                <a:latin typeface="Courier New" pitchFamily="49" charset="0"/>
              </a:rPr>
              <a:t>zuphux$ qsub –q @arien.ics.muni.cz –l ...</a:t>
            </a:r>
          </a:p>
          <a:p>
            <a:pPr marL="354013" indent="-354013">
              <a:tabLst>
                <a:tab pos="265113" algn="l"/>
              </a:tabLst>
            </a:pPr>
            <a:endParaRPr lang="en-CA" sz="1900">
              <a:latin typeface="Courier New" pitchFamily="49" charset="0"/>
            </a:endParaRPr>
          </a:p>
          <a:p>
            <a:pPr marL="354013" indent="-354013">
              <a:tabLst>
                <a:tab pos="265113" algn="l"/>
              </a:tabLst>
            </a:pPr>
            <a:r>
              <a:rPr lang="en-CA" sz="1900"/>
              <a:t>details:</a:t>
            </a:r>
            <a:r>
              <a:rPr lang="en-CA" sz="1900">
                <a:latin typeface="Courier New" pitchFamily="49" charset="0"/>
              </a:rPr>
              <a:t> </a:t>
            </a:r>
            <a:r>
              <a:rPr lang="cs-CZ" sz="1900">
                <a:hlinkClick r:id="rId3"/>
              </a:rPr>
              <a:t>http://www.cerit-sc.cz/cs/docs/access/</a:t>
            </a:r>
            <a:endParaRPr lang="cs-CZ" sz="190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altLang="en-US"/>
              <a:t>MetaCentrum hands-on seminar no. 1</a:t>
            </a: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F8068-E885-473A-B8CD-EEC011326DF5}" type="slidenum">
              <a:rPr lang="cs-CZ" altLang="en-US"/>
              <a:pPr/>
              <a:t>52</a:t>
            </a:fld>
            <a:endParaRPr lang="cs-CZ" altLang="en-US"/>
          </a:p>
        </p:txBody>
      </p:sp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8008" y="1178041"/>
            <a:ext cx="1333351" cy="827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3" name="Rectangle 3"/>
          <p:cNvSpPr>
            <a:spLocks noGrp="1" noChangeArrowheads="1"/>
          </p:cNvSpPr>
          <p:nvPr>
            <p:ph type="title"/>
          </p:nvPr>
        </p:nvSpPr>
        <p:spPr>
          <a:xfrm>
            <a:off x="323528" y="1341438"/>
            <a:ext cx="6840760" cy="792162"/>
          </a:xfrm>
        </p:spPr>
        <p:txBody>
          <a:bodyPr/>
          <a:lstStyle/>
          <a:p>
            <a:pPr algn="l"/>
            <a:r>
              <a:rPr lang="en-CA" sz="3200" b="1" dirty="0">
                <a:latin typeface="Arial Unicode MS" pitchFamily="34" charset="-128"/>
              </a:rPr>
              <a:t>CERIT-SC: maximum job’s runtime specification</a:t>
            </a:r>
            <a:endParaRPr lang="cs-CZ" sz="3200" dirty="0">
              <a:latin typeface="Arial Unicode MS" pitchFamily="34" charset="-128"/>
            </a:endParaRPr>
          </a:p>
        </p:txBody>
      </p:sp>
      <p:sp>
        <p:nvSpPr>
          <p:cNvPr id="107522" name="Rectangle 2"/>
          <p:cNvSpPr>
            <a:spLocks noGrp="1" noChangeArrowheads="1"/>
          </p:cNvSpPr>
          <p:nvPr>
            <p:ph idx="1"/>
          </p:nvPr>
        </p:nvSpPr>
        <p:spPr>
          <a:xfrm>
            <a:off x="250825" y="2455564"/>
            <a:ext cx="8713788" cy="4141788"/>
          </a:xfrm>
        </p:spPr>
        <p:txBody>
          <a:bodyPr/>
          <a:lstStyle/>
          <a:p>
            <a:pPr marL="265113" indent="-265113">
              <a:tabLst>
                <a:tab pos="265113" algn="l"/>
              </a:tabLst>
            </a:pPr>
            <a:r>
              <a:rPr lang="en-CA" sz="2000" b="1" dirty="0"/>
              <a:t>no queues</a:t>
            </a:r>
          </a:p>
          <a:p>
            <a:pPr marL="265113" indent="-265113">
              <a:tabLst>
                <a:tab pos="265113" algn="l"/>
              </a:tabLst>
            </a:pPr>
            <a:r>
              <a:rPr lang="en-CA" sz="2000" dirty="0"/>
              <a:t>specified using the </a:t>
            </a:r>
            <a:r>
              <a:rPr lang="en-CA" sz="2000" dirty="0" err="1"/>
              <a:t>qsub’s</a:t>
            </a:r>
            <a:r>
              <a:rPr lang="en-CA" sz="2000" dirty="0"/>
              <a:t> </a:t>
            </a:r>
            <a:r>
              <a:rPr lang="en-CA" sz="2000" b="1" dirty="0" err="1">
                <a:latin typeface="Courier New" pitchFamily="49" charset="0"/>
              </a:rPr>
              <a:t>walltime</a:t>
            </a:r>
            <a:r>
              <a:rPr lang="en-CA" sz="2000" b="1" dirty="0"/>
              <a:t> parameter</a:t>
            </a:r>
            <a:r>
              <a:rPr lang="en-CA" sz="2000" dirty="0"/>
              <a:t>:</a:t>
            </a:r>
          </a:p>
          <a:p>
            <a:pPr marL="444500" lvl="1" indent="277813">
              <a:tabLst>
                <a:tab pos="265113" algn="l"/>
              </a:tabLst>
            </a:pPr>
            <a:r>
              <a:rPr lang="en-CA" sz="1800" i="1" dirty="0"/>
              <a:t>general format: </a:t>
            </a:r>
            <a:br>
              <a:rPr lang="en-CA" sz="1800" i="1" dirty="0"/>
            </a:br>
            <a:r>
              <a:rPr lang="en-CA" sz="600" i="1" dirty="0"/>
              <a:t/>
            </a:r>
            <a:br>
              <a:rPr lang="en-CA" sz="600" i="1" dirty="0"/>
            </a:br>
            <a:r>
              <a:rPr lang="en-CA" sz="1800" i="1" dirty="0"/>
              <a:t>-</a:t>
            </a:r>
            <a:r>
              <a:rPr lang="cs-CZ" sz="1800" dirty="0">
                <a:latin typeface="Courier New" pitchFamily="49" charset="0"/>
              </a:rPr>
              <a:t>l </a:t>
            </a:r>
            <a:r>
              <a:rPr lang="cs-CZ" sz="1800" dirty="0" err="1">
                <a:latin typeface="Courier New" pitchFamily="49" charset="0"/>
              </a:rPr>
              <a:t>walltime</a:t>
            </a:r>
            <a:r>
              <a:rPr lang="cs-CZ" sz="1800" dirty="0">
                <a:latin typeface="Courier New" pitchFamily="49" charset="0"/>
              </a:rPr>
              <a:t>=[[</a:t>
            </a:r>
            <a:r>
              <a:rPr lang="cs-CZ" sz="1800" dirty="0" err="1">
                <a:latin typeface="Courier New" pitchFamily="49" charset="0"/>
              </a:rPr>
              <a:t>hours</a:t>
            </a:r>
            <a:r>
              <a:rPr lang="cs-CZ" sz="1800" dirty="0">
                <a:latin typeface="Courier New" pitchFamily="49" charset="0"/>
              </a:rPr>
              <a:t>:]</a:t>
            </a:r>
            <a:r>
              <a:rPr lang="cs-CZ" sz="1800" dirty="0" err="1">
                <a:latin typeface="Courier New" pitchFamily="49" charset="0"/>
              </a:rPr>
              <a:t>minutes</a:t>
            </a:r>
            <a:r>
              <a:rPr lang="cs-CZ" sz="1800" dirty="0">
                <a:latin typeface="Courier New" pitchFamily="49" charset="0"/>
              </a:rPr>
              <a:t>:]</a:t>
            </a:r>
            <a:r>
              <a:rPr lang="cs-CZ" sz="1800" dirty="0" err="1">
                <a:latin typeface="Courier New" pitchFamily="49" charset="0"/>
              </a:rPr>
              <a:t>seconds</a:t>
            </a:r>
            <a:r>
              <a:rPr lang="cs-CZ" sz="1800" dirty="0">
                <a:latin typeface="Courier New" pitchFamily="49" charset="0"/>
              </a:rPr>
              <a:t>[.</a:t>
            </a:r>
            <a:r>
              <a:rPr lang="cs-CZ" sz="1800" dirty="0" err="1">
                <a:latin typeface="Courier New" pitchFamily="49" charset="0"/>
              </a:rPr>
              <a:t>miliseconds</a:t>
            </a:r>
            <a:r>
              <a:rPr lang="en-CA" sz="1800" dirty="0">
                <a:latin typeface="Courier New" pitchFamily="49" charset="0"/>
              </a:rPr>
              <a:t>]</a:t>
            </a:r>
          </a:p>
          <a:p>
            <a:pPr marL="265113" indent="-265113">
              <a:tabLst>
                <a:tab pos="265113" algn="l"/>
              </a:tabLst>
            </a:pPr>
            <a:r>
              <a:rPr lang="en-CA" sz="2000" i="1" dirty="0"/>
              <a:t>examples:</a:t>
            </a:r>
          </a:p>
          <a:p>
            <a:pPr marL="444500" lvl="1" indent="277813">
              <a:tabLst>
                <a:tab pos="265113" algn="l"/>
              </a:tabLst>
            </a:pPr>
            <a:r>
              <a:rPr lang="cs-CZ" sz="1500" dirty="0">
                <a:latin typeface="Courier New" pitchFamily="49" charset="0"/>
              </a:rPr>
              <a:t>$ </a:t>
            </a:r>
            <a:r>
              <a:rPr lang="cs-CZ" sz="1500" dirty="0" err="1">
                <a:latin typeface="Courier New" pitchFamily="49" charset="0"/>
              </a:rPr>
              <a:t>qsub</a:t>
            </a:r>
            <a:r>
              <a:rPr lang="cs-CZ" sz="1500" dirty="0">
                <a:latin typeface="Courier New" pitchFamily="49" charset="0"/>
              </a:rPr>
              <a:t> -l </a:t>
            </a:r>
            <a:r>
              <a:rPr lang="cs-CZ" sz="1500" dirty="0" err="1">
                <a:latin typeface="Courier New" pitchFamily="49" charset="0"/>
              </a:rPr>
              <a:t>walltime</a:t>
            </a:r>
            <a:r>
              <a:rPr lang="cs-CZ" sz="1500" dirty="0">
                <a:latin typeface="Courier New" pitchFamily="49" charset="0"/>
              </a:rPr>
              <a:t>=30 myjob.sh</a:t>
            </a:r>
            <a:r>
              <a:rPr lang="cs-CZ" sz="1500" dirty="0"/>
              <a:t> - a </a:t>
            </a:r>
            <a:r>
              <a:rPr lang="cs-CZ" sz="1500" dirty="0" err="1"/>
              <a:t>request</a:t>
            </a:r>
            <a:r>
              <a:rPr lang="cs-CZ" sz="1500" dirty="0"/>
              <a:t> to </a:t>
            </a:r>
            <a:r>
              <a:rPr lang="cs-CZ" sz="1500" dirty="0" err="1"/>
              <a:t>submit</a:t>
            </a:r>
            <a:r>
              <a:rPr lang="cs-CZ" sz="1500" dirty="0"/>
              <a:t> </a:t>
            </a:r>
            <a:r>
              <a:rPr lang="cs-CZ" sz="1500" dirty="0" err="1"/>
              <a:t>the</a:t>
            </a:r>
            <a:r>
              <a:rPr lang="cs-CZ" sz="1500" dirty="0"/>
              <a:t> </a:t>
            </a:r>
            <a:r>
              <a:rPr lang="cs-CZ" sz="1500" i="1" dirty="0"/>
              <a:t>myjob.sh</a:t>
            </a:r>
            <a:r>
              <a:rPr lang="cs-CZ" sz="1500" dirty="0"/>
              <a:t> </a:t>
            </a:r>
            <a:r>
              <a:rPr lang="cs-CZ" sz="1500" dirty="0" err="1"/>
              <a:t>script</a:t>
            </a:r>
            <a:r>
              <a:rPr lang="cs-CZ" sz="1500" dirty="0"/>
              <a:t>, </a:t>
            </a:r>
            <a:r>
              <a:rPr lang="cs-CZ" sz="1500" dirty="0" err="1"/>
              <a:t>specifying</a:t>
            </a:r>
            <a:r>
              <a:rPr lang="cs-CZ" sz="1500" dirty="0"/>
              <a:t> </a:t>
            </a:r>
            <a:r>
              <a:rPr lang="cs-CZ" sz="1500" dirty="0" err="1"/>
              <a:t>it's</a:t>
            </a:r>
            <a:r>
              <a:rPr lang="cs-CZ" sz="1500" dirty="0"/>
              <a:t> maximum run-</a:t>
            </a:r>
            <a:r>
              <a:rPr lang="cs-CZ" sz="1500" dirty="0" err="1"/>
              <a:t>time</a:t>
            </a:r>
            <a:r>
              <a:rPr lang="cs-CZ" sz="1500" dirty="0"/>
              <a:t> in </a:t>
            </a:r>
            <a:r>
              <a:rPr lang="cs-CZ" sz="1500" dirty="0" err="1"/>
              <a:t>the</a:t>
            </a:r>
            <a:r>
              <a:rPr lang="cs-CZ" sz="1500" dirty="0"/>
              <a:t> </a:t>
            </a:r>
            <a:r>
              <a:rPr lang="cs-CZ" sz="1500" dirty="0" err="1"/>
              <a:t>length</a:t>
            </a:r>
            <a:r>
              <a:rPr lang="cs-CZ" sz="1500" dirty="0"/>
              <a:t> </a:t>
            </a:r>
            <a:r>
              <a:rPr lang="cs-CZ" sz="1500" dirty="0" err="1"/>
              <a:t>of</a:t>
            </a:r>
            <a:r>
              <a:rPr lang="cs-CZ" sz="1500" dirty="0"/>
              <a:t> 30 </a:t>
            </a:r>
            <a:r>
              <a:rPr lang="cs-CZ" sz="1500" dirty="0" err="1"/>
              <a:t>seconds</a:t>
            </a:r>
            <a:r>
              <a:rPr lang="cs-CZ" sz="1500" dirty="0"/>
              <a:t> (</a:t>
            </a:r>
            <a:r>
              <a:rPr lang="cs-CZ" sz="1500" dirty="0" err="1"/>
              <a:t>submitted</a:t>
            </a:r>
            <a:r>
              <a:rPr lang="cs-CZ" sz="1500" dirty="0"/>
              <a:t> via </a:t>
            </a:r>
            <a:r>
              <a:rPr lang="cs-CZ" sz="1500" dirty="0" err="1"/>
              <a:t>the</a:t>
            </a:r>
            <a:r>
              <a:rPr lang="cs-CZ" sz="1500" dirty="0"/>
              <a:t> CERIT-SC </a:t>
            </a:r>
            <a:r>
              <a:rPr lang="cs-CZ" sz="1500" dirty="0" err="1"/>
              <a:t>frontend</a:t>
            </a:r>
            <a:r>
              <a:rPr lang="cs-CZ" sz="1500" dirty="0"/>
              <a:t>)</a:t>
            </a:r>
          </a:p>
          <a:p>
            <a:pPr marL="444500" lvl="1" indent="277813">
              <a:tabLst>
                <a:tab pos="265113" algn="l"/>
              </a:tabLst>
            </a:pPr>
            <a:r>
              <a:rPr lang="cs-CZ" sz="1500" dirty="0">
                <a:latin typeface="Courier New" pitchFamily="49" charset="0"/>
              </a:rPr>
              <a:t>$ </a:t>
            </a:r>
            <a:r>
              <a:rPr lang="cs-CZ" sz="1500" dirty="0" err="1">
                <a:latin typeface="Courier New" pitchFamily="49" charset="0"/>
              </a:rPr>
              <a:t>qsub</a:t>
            </a:r>
            <a:r>
              <a:rPr lang="cs-CZ" sz="1500" dirty="0">
                <a:latin typeface="Courier New" pitchFamily="49" charset="0"/>
              </a:rPr>
              <a:t> -l </a:t>
            </a:r>
            <a:r>
              <a:rPr lang="cs-CZ" sz="1500" dirty="0" err="1">
                <a:latin typeface="Courier New" pitchFamily="49" charset="0"/>
              </a:rPr>
              <a:t>walltime</a:t>
            </a:r>
            <a:r>
              <a:rPr lang="cs-CZ" sz="1500" dirty="0">
                <a:latin typeface="Courier New" pitchFamily="49" charset="0"/>
              </a:rPr>
              <a:t>=10:00 myjob.sh</a:t>
            </a:r>
            <a:r>
              <a:rPr lang="cs-CZ" sz="1500" dirty="0"/>
              <a:t> - a </a:t>
            </a:r>
            <a:r>
              <a:rPr lang="cs-CZ" sz="1500" dirty="0" err="1"/>
              <a:t>request</a:t>
            </a:r>
            <a:r>
              <a:rPr lang="cs-CZ" sz="1500" dirty="0"/>
              <a:t> to </a:t>
            </a:r>
            <a:r>
              <a:rPr lang="cs-CZ" sz="1500" dirty="0" err="1"/>
              <a:t>submit</a:t>
            </a:r>
            <a:r>
              <a:rPr lang="cs-CZ" sz="1500" dirty="0"/>
              <a:t> </a:t>
            </a:r>
            <a:r>
              <a:rPr lang="cs-CZ" sz="1500" dirty="0" err="1"/>
              <a:t>the</a:t>
            </a:r>
            <a:r>
              <a:rPr lang="cs-CZ" sz="1500" dirty="0"/>
              <a:t> </a:t>
            </a:r>
            <a:r>
              <a:rPr lang="cs-CZ" sz="1500" i="1" dirty="0"/>
              <a:t>myjob.sh</a:t>
            </a:r>
            <a:r>
              <a:rPr lang="cs-CZ" sz="1500" dirty="0"/>
              <a:t> </a:t>
            </a:r>
            <a:r>
              <a:rPr lang="cs-CZ" sz="1500" dirty="0" err="1"/>
              <a:t>script</a:t>
            </a:r>
            <a:r>
              <a:rPr lang="cs-CZ" sz="1500" dirty="0"/>
              <a:t>, </a:t>
            </a:r>
            <a:r>
              <a:rPr lang="cs-CZ" sz="1500" dirty="0" err="1"/>
              <a:t>specifying</a:t>
            </a:r>
            <a:r>
              <a:rPr lang="cs-CZ" sz="1500" dirty="0"/>
              <a:t> </a:t>
            </a:r>
            <a:r>
              <a:rPr lang="cs-CZ" sz="1500" dirty="0" err="1"/>
              <a:t>it's</a:t>
            </a:r>
            <a:r>
              <a:rPr lang="cs-CZ" sz="1500" dirty="0"/>
              <a:t> maximum run-</a:t>
            </a:r>
            <a:r>
              <a:rPr lang="cs-CZ" sz="1500" dirty="0" err="1"/>
              <a:t>time</a:t>
            </a:r>
            <a:r>
              <a:rPr lang="cs-CZ" sz="1500" dirty="0"/>
              <a:t> in </a:t>
            </a:r>
            <a:r>
              <a:rPr lang="cs-CZ" sz="1500" dirty="0" err="1"/>
              <a:t>the</a:t>
            </a:r>
            <a:r>
              <a:rPr lang="cs-CZ" sz="1500" dirty="0"/>
              <a:t> </a:t>
            </a:r>
            <a:r>
              <a:rPr lang="cs-CZ" sz="1500" dirty="0" err="1"/>
              <a:t>length</a:t>
            </a:r>
            <a:r>
              <a:rPr lang="cs-CZ" sz="1500" dirty="0"/>
              <a:t> </a:t>
            </a:r>
            <a:r>
              <a:rPr lang="cs-CZ" sz="1500" dirty="0" err="1"/>
              <a:t>of</a:t>
            </a:r>
            <a:r>
              <a:rPr lang="cs-CZ" sz="1500" dirty="0"/>
              <a:t> 10 </a:t>
            </a:r>
            <a:r>
              <a:rPr lang="cs-CZ" sz="1500" dirty="0" err="1"/>
              <a:t>minutes</a:t>
            </a:r>
            <a:r>
              <a:rPr lang="cs-CZ" sz="1500" dirty="0"/>
              <a:t> (</a:t>
            </a:r>
            <a:r>
              <a:rPr lang="cs-CZ" sz="1500" dirty="0" err="1"/>
              <a:t>submitted</a:t>
            </a:r>
            <a:r>
              <a:rPr lang="cs-CZ" sz="1500" dirty="0"/>
              <a:t> via </a:t>
            </a:r>
            <a:r>
              <a:rPr lang="cs-CZ" sz="1500" dirty="0" err="1"/>
              <a:t>the</a:t>
            </a:r>
            <a:r>
              <a:rPr lang="cs-CZ" sz="1500" dirty="0"/>
              <a:t> CERIT-SC </a:t>
            </a:r>
            <a:r>
              <a:rPr lang="cs-CZ" sz="1500" dirty="0" err="1"/>
              <a:t>frontend</a:t>
            </a:r>
            <a:r>
              <a:rPr lang="cs-CZ" sz="1500" dirty="0"/>
              <a:t>)</a:t>
            </a:r>
          </a:p>
          <a:p>
            <a:pPr marL="444500" lvl="1" indent="277813">
              <a:tabLst>
                <a:tab pos="265113" algn="l"/>
              </a:tabLst>
            </a:pPr>
            <a:r>
              <a:rPr lang="cs-CZ" sz="1500" dirty="0">
                <a:latin typeface="Courier New" pitchFamily="49" charset="0"/>
              </a:rPr>
              <a:t>$ </a:t>
            </a:r>
            <a:r>
              <a:rPr lang="cs-CZ" sz="1500" dirty="0" err="1">
                <a:latin typeface="Courier New" pitchFamily="49" charset="0"/>
              </a:rPr>
              <a:t>qsub</a:t>
            </a:r>
            <a:r>
              <a:rPr lang="cs-CZ" sz="1500" dirty="0">
                <a:latin typeface="Courier New" pitchFamily="49" charset="0"/>
              </a:rPr>
              <a:t> -q @wagap.cerit-sc.cz -l </a:t>
            </a:r>
            <a:r>
              <a:rPr lang="cs-CZ" sz="1500" dirty="0" err="1">
                <a:latin typeface="Courier New" pitchFamily="49" charset="0"/>
              </a:rPr>
              <a:t>walltime</a:t>
            </a:r>
            <a:r>
              <a:rPr lang="cs-CZ" sz="1500" dirty="0">
                <a:latin typeface="Courier New" pitchFamily="49" charset="0"/>
              </a:rPr>
              <a:t>=100:15:00 myjob.sh</a:t>
            </a:r>
            <a:r>
              <a:rPr lang="cs-CZ" sz="1500" dirty="0"/>
              <a:t> - a </a:t>
            </a:r>
            <a:r>
              <a:rPr lang="cs-CZ" sz="1500" dirty="0" err="1"/>
              <a:t>request</a:t>
            </a:r>
            <a:r>
              <a:rPr lang="cs-CZ" sz="1500" dirty="0"/>
              <a:t> to </a:t>
            </a:r>
            <a:r>
              <a:rPr lang="cs-CZ" sz="1500" dirty="0" err="1"/>
              <a:t>submit</a:t>
            </a:r>
            <a:r>
              <a:rPr lang="cs-CZ" sz="1500" dirty="0"/>
              <a:t> </a:t>
            </a:r>
            <a:r>
              <a:rPr lang="cs-CZ" sz="1500" dirty="0" err="1"/>
              <a:t>the</a:t>
            </a:r>
            <a:r>
              <a:rPr lang="cs-CZ" sz="1500" dirty="0"/>
              <a:t> </a:t>
            </a:r>
            <a:r>
              <a:rPr lang="cs-CZ" sz="1500" i="1" dirty="0"/>
              <a:t>myjob.sh</a:t>
            </a:r>
            <a:r>
              <a:rPr lang="cs-CZ" sz="1500" dirty="0"/>
              <a:t> </a:t>
            </a:r>
            <a:r>
              <a:rPr lang="cs-CZ" sz="1500" dirty="0" err="1"/>
              <a:t>script</a:t>
            </a:r>
            <a:r>
              <a:rPr lang="cs-CZ" sz="1500" dirty="0"/>
              <a:t>, </a:t>
            </a:r>
            <a:r>
              <a:rPr lang="cs-CZ" sz="1500" dirty="0" err="1"/>
              <a:t>specifying</a:t>
            </a:r>
            <a:r>
              <a:rPr lang="cs-CZ" sz="1500" dirty="0"/>
              <a:t> </a:t>
            </a:r>
            <a:r>
              <a:rPr lang="cs-CZ" sz="1500" dirty="0" err="1"/>
              <a:t>it's</a:t>
            </a:r>
            <a:r>
              <a:rPr lang="cs-CZ" sz="1500" dirty="0"/>
              <a:t> maximum run-</a:t>
            </a:r>
            <a:r>
              <a:rPr lang="cs-CZ" sz="1500" dirty="0" err="1"/>
              <a:t>time</a:t>
            </a:r>
            <a:r>
              <a:rPr lang="cs-CZ" sz="1500" dirty="0"/>
              <a:t> in </a:t>
            </a:r>
            <a:r>
              <a:rPr lang="cs-CZ" sz="1500" dirty="0" err="1"/>
              <a:t>the</a:t>
            </a:r>
            <a:r>
              <a:rPr lang="cs-CZ" sz="1500" dirty="0"/>
              <a:t> </a:t>
            </a:r>
            <a:r>
              <a:rPr lang="cs-CZ" sz="1500" dirty="0" err="1"/>
              <a:t>length</a:t>
            </a:r>
            <a:r>
              <a:rPr lang="cs-CZ" sz="1500" dirty="0"/>
              <a:t> </a:t>
            </a:r>
            <a:r>
              <a:rPr lang="cs-CZ" sz="1500" dirty="0" err="1"/>
              <a:t>of</a:t>
            </a:r>
            <a:r>
              <a:rPr lang="cs-CZ" sz="1500" dirty="0"/>
              <a:t> 100 </a:t>
            </a:r>
            <a:r>
              <a:rPr lang="cs-CZ" sz="1500" dirty="0" err="1"/>
              <a:t>hours</a:t>
            </a:r>
            <a:r>
              <a:rPr lang="cs-CZ" sz="1500" dirty="0"/>
              <a:t> and 15 </a:t>
            </a:r>
            <a:r>
              <a:rPr lang="cs-CZ" sz="1500" dirty="0" err="1"/>
              <a:t>minutes</a:t>
            </a:r>
            <a:r>
              <a:rPr lang="cs-CZ" sz="1500" dirty="0"/>
              <a:t> (</a:t>
            </a:r>
            <a:r>
              <a:rPr lang="cs-CZ" sz="1500" dirty="0" err="1"/>
              <a:t>submitted</a:t>
            </a:r>
            <a:r>
              <a:rPr lang="cs-CZ" sz="1500" dirty="0"/>
              <a:t> via a </a:t>
            </a:r>
            <a:r>
              <a:rPr lang="cs-CZ" sz="1500" dirty="0" err="1"/>
              <a:t>MetaCentrum</a:t>
            </a:r>
            <a:r>
              <a:rPr lang="cs-CZ" sz="1500" dirty="0"/>
              <a:t> </a:t>
            </a:r>
            <a:r>
              <a:rPr lang="cs-CZ" sz="1500" dirty="0" err="1"/>
              <a:t>frontend</a:t>
            </a:r>
            <a:r>
              <a:rPr lang="cs-CZ" sz="1500" dirty="0"/>
              <a:t>)</a:t>
            </a:r>
            <a:endParaRPr lang="en-CA" sz="1500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altLang="en-US"/>
              <a:t>MetaCentrum hands-on seminar no. 1</a:t>
            </a: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CC285-3F31-4A4E-8C37-83C2C5EDF6AA}" type="slidenum">
              <a:rPr lang="cs-CZ" altLang="en-US"/>
              <a:pPr/>
              <a:t>53</a:t>
            </a:fld>
            <a:endParaRPr lang="cs-CZ" altLang="en-US"/>
          </a:p>
        </p:txBody>
      </p:sp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8008" y="1178041"/>
            <a:ext cx="1333351" cy="827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51" name="Rectangle 7"/>
          <p:cNvSpPr>
            <a:spLocks noGrp="1" noChangeArrowheads="1"/>
          </p:cNvSpPr>
          <p:nvPr>
            <p:ph type="title"/>
          </p:nvPr>
        </p:nvSpPr>
        <p:spPr>
          <a:xfrm>
            <a:off x="0" y="1773238"/>
            <a:ext cx="9144000" cy="792162"/>
          </a:xfrm>
          <a:noFill/>
          <a:ln/>
        </p:spPr>
        <p:txBody>
          <a:bodyPr/>
          <a:lstStyle/>
          <a:p>
            <a:pPr algn="ctr"/>
            <a:r>
              <a:rPr lang="en-US" sz="3800" b="1">
                <a:latin typeface="Arial" charset="0"/>
              </a:rPr>
              <a:t>Thank You for attending!</a:t>
            </a:r>
            <a:endParaRPr lang="cs-CZ" sz="3800" b="1">
              <a:latin typeface="Arial" charset="0"/>
            </a:endParaRPr>
          </a:p>
        </p:txBody>
      </p:sp>
      <p:sp>
        <p:nvSpPr>
          <p:cNvPr id="9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altLang="en-US"/>
              <a:t>MetaCentrum hands-on seminar no. 1</a:t>
            </a:r>
          </a:p>
        </p:txBody>
      </p:sp>
      <p:sp>
        <p:nvSpPr>
          <p:cNvPr id="10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F6CFE-E992-467E-8EC1-969E5AF319FC}" type="slidenum">
              <a:rPr lang="cs-CZ" altLang="en-US"/>
              <a:pPr/>
              <a:t>54</a:t>
            </a:fld>
            <a:endParaRPr lang="cs-CZ" altLang="en-US"/>
          </a:p>
        </p:txBody>
      </p:sp>
      <p:pic>
        <p:nvPicPr>
          <p:cNvPr id="57352" name="Picture 8" descr="thankyou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2490788"/>
            <a:ext cx="3025775" cy="2028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353" name="Picture 9" descr="cesnet-logo-40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284984"/>
            <a:ext cx="1800225" cy="795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354" name="Rectangle 10"/>
          <p:cNvSpPr>
            <a:spLocks noChangeArrowheads="1"/>
          </p:cNvSpPr>
          <p:nvPr/>
        </p:nvSpPr>
        <p:spPr bwMode="auto">
          <a:xfrm>
            <a:off x="0" y="5661025"/>
            <a:ext cx="9144000" cy="433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CA" sz="2400" b="1">
                <a:solidFill>
                  <a:schemeClr val="tx2"/>
                </a:solidFill>
                <a:latin typeface="Garamond" pitchFamily="18" charset="0"/>
                <a:hlinkClick r:id="rId5"/>
              </a:rPr>
              <a:t>www.cesnet.cz</a:t>
            </a:r>
            <a:r>
              <a:rPr lang="en-CA" sz="2400" b="1">
                <a:solidFill>
                  <a:schemeClr val="tx2"/>
                </a:solidFill>
                <a:latin typeface="Garamond" pitchFamily="18" charset="0"/>
              </a:rPr>
              <a:t>	</a:t>
            </a:r>
            <a:r>
              <a:rPr lang="en-CA" sz="2400" b="1">
                <a:solidFill>
                  <a:schemeClr val="tx2"/>
                </a:solidFill>
                <a:latin typeface="Garamond" pitchFamily="18" charset="0"/>
                <a:hlinkClick r:id="rId6"/>
              </a:rPr>
              <a:t>www.metacentrum.cz</a:t>
            </a:r>
            <a:r>
              <a:rPr lang="en-CA" sz="2400" b="1">
                <a:solidFill>
                  <a:schemeClr val="tx2"/>
                </a:solidFill>
                <a:latin typeface="Garamond" pitchFamily="18" charset="0"/>
              </a:rPr>
              <a:t>	</a:t>
            </a:r>
            <a:r>
              <a:rPr lang="en-CA" sz="2400" b="1">
                <a:solidFill>
                  <a:schemeClr val="tx2"/>
                </a:solidFill>
                <a:latin typeface="Garamond" pitchFamily="18" charset="0"/>
                <a:hlinkClick r:id="rId7"/>
              </a:rPr>
              <a:t>www.cerit-sc.cz</a:t>
            </a:r>
            <a:r>
              <a:rPr lang="en-CA" sz="2400" b="1">
                <a:solidFill>
                  <a:schemeClr val="tx2"/>
                </a:solidFill>
                <a:latin typeface="Garamond" pitchFamily="18" charset="0"/>
              </a:rPr>
              <a:t> </a:t>
            </a:r>
            <a:endParaRPr lang="cs-CZ" sz="2400" b="1">
              <a:solidFill>
                <a:schemeClr val="tx2"/>
              </a:solidFill>
              <a:latin typeface="Garamond" pitchFamily="18" charset="0"/>
            </a:endParaRPr>
          </a:p>
        </p:txBody>
      </p:sp>
      <p:sp>
        <p:nvSpPr>
          <p:cNvPr id="57355" name="Rectangle 11"/>
          <p:cNvSpPr>
            <a:spLocks noChangeArrowheads="1"/>
          </p:cNvSpPr>
          <p:nvPr/>
        </p:nvSpPr>
        <p:spPr bwMode="auto">
          <a:xfrm>
            <a:off x="0" y="4795838"/>
            <a:ext cx="9144000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CA" sz="2200" b="1">
                <a:solidFill>
                  <a:schemeClr val="tx2"/>
                </a:solidFill>
                <a:latin typeface="Courier New" pitchFamily="49" charset="0"/>
              </a:rPr>
              <a:t>rebok@ics.muni.cz, makub@ics.muni.cz</a:t>
            </a:r>
            <a:r>
              <a:rPr lang="en-CA" b="1">
                <a:solidFill>
                  <a:schemeClr val="tx2"/>
                </a:solidFill>
                <a:latin typeface="Courier New" pitchFamily="49" charset="0"/>
              </a:rPr>
              <a:t> </a:t>
            </a:r>
            <a:endParaRPr lang="cs-CZ" b="1">
              <a:solidFill>
                <a:schemeClr val="tx2"/>
              </a:solidFill>
              <a:latin typeface="Courier New" pitchFamily="49" charset="0"/>
            </a:endParaRPr>
          </a:p>
        </p:txBody>
      </p:sp>
      <p:pic>
        <p:nvPicPr>
          <p:cNvPr id="11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168844"/>
            <a:ext cx="1512168" cy="938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1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1125538"/>
            <a:ext cx="9144000" cy="792162"/>
          </a:xfrm>
        </p:spPr>
        <p:txBody>
          <a:bodyPr/>
          <a:lstStyle/>
          <a:p>
            <a:pPr algn="ctr"/>
            <a:r>
              <a:rPr lang="cs-CZ" sz="3400" b="1">
                <a:latin typeface="Arial Unicode MS" pitchFamily="34" charset="-128"/>
              </a:rPr>
              <a:t>Meta VO – hardware</a:t>
            </a:r>
            <a:endParaRPr lang="cs-CZ" sz="3400">
              <a:latin typeface="Arial Unicode MS" pitchFamily="34" charset="-128"/>
            </a:endParaRPr>
          </a:p>
        </p:txBody>
      </p:sp>
      <p:sp>
        <p:nvSpPr>
          <p:cNvPr id="50178" name="Rectangle 2"/>
          <p:cNvSpPr>
            <a:spLocks noGrp="1" noChangeArrowheads="1"/>
          </p:cNvSpPr>
          <p:nvPr>
            <p:ph idx="1"/>
          </p:nvPr>
        </p:nvSpPr>
        <p:spPr>
          <a:xfrm>
            <a:off x="273050" y="1951038"/>
            <a:ext cx="8870950" cy="42862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CA" sz="2000"/>
              <a:t>resources of </a:t>
            </a:r>
            <a:r>
              <a:rPr lang="cs-CZ" sz="2000"/>
              <a:t>CESNET + </a:t>
            </a:r>
            <a:r>
              <a:rPr lang="en-CA" sz="2000"/>
              <a:t>involved organizations/institutions</a:t>
            </a:r>
            <a:endParaRPr lang="cs-CZ" sz="2000"/>
          </a:p>
          <a:p>
            <a:pPr lvl="1">
              <a:lnSpc>
                <a:spcPct val="90000"/>
              </a:lnSpc>
            </a:pPr>
            <a:r>
              <a:rPr lang="cs-CZ" sz="1900"/>
              <a:t>ZČU, UK, MU, CERIT-SC, FZÚ AV ČR, MZLU, …</a:t>
            </a:r>
          </a:p>
          <a:p>
            <a:pPr lvl="1">
              <a:lnSpc>
                <a:spcPct val="90000"/>
              </a:lnSpc>
            </a:pPr>
            <a:r>
              <a:rPr lang="cs-CZ" sz="1900"/>
              <a:t>→ </a:t>
            </a:r>
            <a:r>
              <a:rPr lang="en-CA" sz="1900"/>
              <a:t>necessary to coordinate resources of various owners (CESNET)</a:t>
            </a:r>
            <a:endParaRPr lang="cs-CZ" sz="1900"/>
          </a:p>
          <a:p>
            <a:pPr>
              <a:lnSpc>
                <a:spcPct val="90000"/>
              </a:lnSpc>
            </a:pPr>
            <a:endParaRPr lang="cs-CZ" sz="2000" b="1"/>
          </a:p>
          <a:p>
            <a:pPr>
              <a:lnSpc>
                <a:spcPct val="90000"/>
              </a:lnSpc>
            </a:pPr>
            <a:r>
              <a:rPr lang="en-CA" sz="2000"/>
              <a:t>computing resources</a:t>
            </a:r>
            <a:r>
              <a:rPr lang="cs-CZ" sz="2000"/>
              <a:t>: </a:t>
            </a:r>
            <a:r>
              <a:rPr lang="en-CA" sz="2000" b="1"/>
              <a:t>4000</a:t>
            </a:r>
            <a:r>
              <a:rPr lang="cs-CZ" sz="2000" b="1"/>
              <a:t> </a:t>
            </a:r>
            <a:r>
              <a:rPr lang="en-CA" sz="2000" b="1"/>
              <a:t>cores</a:t>
            </a:r>
            <a:r>
              <a:rPr lang="cs-CZ" sz="2000"/>
              <a:t>, </a:t>
            </a:r>
            <a:r>
              <a:rPr lang="en-CA" sz="2000"/>
              <a:t>ca. half of them provided by CESNET</a:t>
            </a:r>
            <a:endParaRPr lang="cs-CZ" sz="2000"/>
          </a:p>
          <a:p>
            <a:pPr lvl="1">
              <a:lnSpc>
                <a:spcPct val="90000"/>
              </a:lnSpc>
            </a:pPr>
            <a:r>
              <a:rPr lang="en-CA" sz="1800"/>
              <a:t>common</a:t>
            </a:r>
            <a:r>
              <a:rPr lang="cs-CZ" sz="1800"/>
              <a:t> HD </a:t>
            </a:r>
            <a:r>
              <a:rPr lang="en-CA" sz="1800"/>
              <a:t>nodes</a:t>
            </a:r>
            <a:r>
              <a:rPr lang="cs-CZ" sz="1800"/>
              <a:t> (2x4-8 </a:t>
            </a:r>
            <a:r>
              <a:rPr lang="en-CA" sz="1800"/>
              <a:t>cores</a:t>
            </a:r>
            <a:r>
              <a:rPr lang="cs-CZ" sz="1800"/>
              <a:t>) </a:t>
            </a:r>
            <a:r>
              <a:rPr lang="en-CA" sz="1800"/>
              <a:t>as well as </a:t>
            </a:r>
            <a:r>
              <a:rPr lang="cs-CZ" sz="1800"/>
              <a:t>SMP </a:t>
            </a:r>
            <a:r>
              <a:rPr lang="en-CA" sz="1800"/>
              <a:t>nodes</a:t>
            </a:r>
            <a:r>
              <a:rPr lang="cs-CZ" sz="1800"/>
              <a:t> (32-80 </a:t>
            </a:r>
            <a:r>
              <a:rPr lang="en-CA" sz="1800"/>
              <a:t>cores</a:t>
            </a:r>
            <a:r>
              <a:rPr lang="cs-CZ" sz="1800"/>
              <a:t>)</a:t>
            </a:r>
          </a:p>
          <a:p>
            <a:pPr lvl="1">
              <a:lnSpc>
                <a:spcPct val="90000"/>
              </a:lnSpc>
            </a:pPr>
            <a:r>
              <a:rPr lang="en-CA" sz="1800"/>
              <a:t>memory up to </a:t>
            </a:r>
            <a:r>
              <a:rPr lang="cs-CZ" sz="1800"/>
              <a:t>512 GB per </a:t>
            </a:r>
            <a:r>
              <a:rPr lang="en-CA" sz="1800"/>
              <a:t>node</a:t>
            </a:r>
            <a:endParaRPr lang="en-US" sz="1800"/>
          </a:p>
          <a:p>
            <a:pPr lvl="1">
              <a:lnSpc>
                <a:spcPct val="90000"/>
              </a:lnSpc>
            </a:pPr>
            <a:r>
              <a:rPr lang="en-US" sz="1800"/>
              <a:t>Infiniband for low-latency communication </a:t>
            </a:r>
            <a:r>
              <a:rPr lang="cs-CZ" sz="1800"/>
              <a:t>(MPI</a:t>
            </a:r>
            <a:r>
              <a:rPr lang="en-CA" sz="1800"/>
              <a:t> apps</a:t>
            </a:r>
            <a:r>
              <a:rPr lang="cs-CZ" sz="1800"/>
              <a:t>)</a:t>
            </a:r>
          </a:p>
          <a:p>
            <a:pPr>
              <a:lnSpc>
                <a:spcPct val="90000"/>
              </a:lnSpc>
            </a:pPr>
            <a:r>
              <a:rPr lang="cs-CZ" sz="2000" b="1"/>
              <a:t>300 TB</a:t>
            </a:r>
            <a:r>
              <a:rPr lang="cs-CZ" sz="2000"/>
              <a:t> </a:t>
            </a:r>
            <a:r>
              <a:rPr lang="en-CA" sz="2000"/>
              <a:t>for semi-permanent data</a:t>
            </a:r>
            <a:endParaRPr lang="cs-CZ" sz="2000"/>
          </a:p>
          <a:p>
            <a:pPr lvl="1">
              <a:lnSpc>
                <a:spcPct val="90000"/>
              </a:lnSpc>
            </a:pPr>
            <a:r>
              <a:rPr lang="en-CA" sz="1800"/>
              <a:t>storage sites in Brno and Pilsen</a:t>
            </a:r>
            <a:r>
              <a:rPr lang="cs-CZ" sz="1800"/>
              <a:t>, </a:t>
            </a:r>
            <a:r>
              <a:rPr lang="en-CA" sz="1800"/>
              <a:t>accessible from all clusters</a:t>
            </a:r>
            <a:endParaRPr lang="cs-CZ" sz="1800"/>
          </a:p>
          <a:p>
            <a:pPr lvl="1">
              <a:lnSpc>
                <a:spcPct val="90000"/>
              </a:lnSpc>
            </a:pPr>
            <a:r>
              <a:rPr lang="cs-CZ" sz="1800"/>
              <a:t>prospectively</a:t>
            </a:r>
            <a:r>
              <a:rPr lang="cs-CZ" sz="2000"/>
              <a:t> </a:t>
            </a:r>
            <a:r>
              <a:rPr lang="en-CA" sz="2000"/>
              <a:t>being connected to CESNET’s</a:t>
            </a:r>
            <a:r>
              <a:rPr lang="cs-CZ" sz="1800"/>
              <a:t> </a:t>
            </a:r>
            <a:r>
              <a:rPr lang="cs-CZ" sz="1800" b="1"/>
              <a:t>PB</a:t>
            </a:r>
            <a:r>
              <a:rPr lang="cs-CZ" sz="1800"/>
              <a:t> </a:t>
            </a:r>
            <a:r>
              <a:rPr lang="en-CA" sz="1800"/>
              <a:t>storage</a:t>
            </a:r>
            <a:endParaRPr lang="cs-CZ" sz="1800"/>
          </a:p>
          <a:p>
            <a:pPr>
              <a:lnSpc>
                <a:spcPct val="90000"/>
              </a:lnSpc>
            </a:pPr>
            <a:r>
              <a:rPr lang="en-CA" sz="2000"/>
              <a:t>availability of specialized equipment</a:t>
            </a:r>
            <a:endParaRPr lang="cs-CZ" sz="2000"/>
          </a:p>
          <a:p>
            <a:pPr lvl="1">
              <a:lnSpc>
                <a:spcPct val="90000"/>
              </a:lnSpc>
            </a:pPr>
            <a:r>
              <a:rPr lang="en-CA" sz="1800"/>
              <a:t>e.g.</a:t>
            </a:r>
            <a:r>
              <a:rPr lang="cs-CZ" sz="1800"/>
              <a:t> NVIDIA CUDA </a:t>
            </a:r>
            <a:r>
              <a:rPr lang="en-CA" sz="1800"/>
              <a:t>cards in Pilsen</a:t>
            </a:r>
            <a:r>
              <a:rPr lang="cs-CZ" sz="1800"/>
              <a:t>, 35TB scratch </a:t>
            </a:r>
            <a:r>
              <a:rPr lang="en-CA" sz="1800"/>
              <a:t>for temporary data</a:t>
            </a:r>
            <a:r>
              <a:rPr lang="cs-CZ" sz="1800"/>
              <a:t> (Brno)</a:t>
            </a:r>
          </a:p>
        </p:txBody>
      </p:sp>
      <p:sp>
        <p:nvSpPr>
          <p:cNvPr id="7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altLang="en-US"/>
              <a:t>MetaCentrum hands-on seminar no. 1</a:t>
            </a:r>
          </a:p>
        </p:txBody>
      </p:sp>
      <p:sp>
        <p:nvSpPr>
          <p:cNvPr id="8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5E3A2-E199-4C4F-B80A-F09E14F9C116}" type="slidenum">
              <a:rPr lang="cs-CZ" altLang="en-US"/>
              <a:pPr/>
              <a:t>6</a:t>
            </a:fld>
            <a:endParaRPr lang="cs-CZ" altLang="en-US"/>
          </a:p>
        </p:txBody>
      </p:sp>
      <p:pic>
        <p:nvPicPr>
          <p:cNvPr id="50180" name="Picture 4" descr="cesnet-logo-4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188913"/>
            <a:ext cx="1331913" cy="588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782" y="6093296"/>
            <a:ext cx="2625617" cy="521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1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1125538"/>
            <a:ext cx="9144000" cy="792162"/>
          </a:xfrm>
        </p:spPr>
        <p:txBody>
          <a:bodyPr/>
          <a:lstStyle/>
          <a:p>
            <a:pPr algn="ctr"/>
            <a:r>
              <a:rPr lang="cs-CZ" sz="3400" b="1">
                <a:latin typeface="Arial Unicode MS" pitchFamily="34" charset="-128"/>
              </a:rPr>
              <a:t>Meta VO – software</a:t>
            </a:r>
            <a:endParaRPr lang="cs-CZ" sz="3400">
              <a:latin typeface="Arial Unicode MS" pitchFamily="34" charset="-128"/>
            </a:endParaRPr>
          </a:p>
        </p:txBody>
      </p:sp>
      <p:sp>
        <p:nvSpPr>
          <p:cNvPr id="45058" name="Rectangle 2"/>
          <p:cNvSpPr>
            <a:spLocks noGrp="1" noChangeArrowheads="1"/>
          </p:cNvSpPr>
          <p:nvPr>
            <p:ph idx="1"/>
          </p:nvPr>
        </p:nvSpPr>
        <p:spPr>
          <a:xfrm>
            <a:off x="468313" y="1773238"/>
            <a:ext cx="8229600" cy="446405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CA" sz="2000"/>
              <a:t>similarly to</a:t>
            </a:r>
            <a:r>
              <a:rPr lang="cs-CZ" sz="2000"/>
              <a:t> HW</a:t>
            </a:r>
            <a:r>
              <a:rPr lang="en-CA" sz="2000"/>
              <a:t>, obtained in cooperation with involved organizations</a:t>
            </a:r>
            <a:endParaRPr lang="cs-CZ" sz="2000"/>
          </a:p>
          <a:p>
            <a:pPr lvl="1">
              <a:lnSpc>
                <a:spcPct val="80000"/>
              </a:lnSpc>
            </a:pPr>
            <a:endParaRPr lang="en-CA" sz="1800" b="1"/>
          </a:p>
          <a:p>
            <a:pPr>
              <a:lnSpc>
                <a:spcPct val="80000"/>
              </a:lnSpc>
            </a:pPr>
            <a:r>
              <a:rPr lang="en-CA" sz="2000" b="1"/>
              <a:t>development tools</a:t>
            </a:r>
            <a:endParaRPr lang="cs-CZ" sz="2000" b="1"/>
          </a:p>
          <a:p>
            <a:pPr lvl="1">
              <a:lnSpc>
                <a:spcPct val="80000"/>
              </a:lnSpc>
            </a:pPr>
            <a:r>
              <a:rPr lang="cs-CZ" sz="1500"/>
              <a:t>GNU, Intel, PGI, </a:t>
            </a:r>
            <a:r>
              <a:rPr lang="en-CA" sz="1500"/>
              <a:t>debuggers</a:t>
            </a:r>
            <a:r>
              <a:rPr lang="cs-CZ" sz="1500"/>
              <a:t> a</a:t>
            </a:r>
            <a:r>
              <a:rPr lang="en-CA" sz="1500"/>
              <a:t>nd</a:t>
            </a:r>
            <a:r>
              <a:rPr lang="cs-CZ" sz="1500"/>
              <a:t> </a:t>
            </a:r>
            <a:r>
              <a:rPr lang="en-CA" sz="1500"/>
              <a:t>profiling tools</a:t>
            </a:r>
            <a:r>
              <a:rPr lang="cs-CZ" sz="1500"/>
              <a:t> (TotalView, Allinea)</a:t>
            </a:r>
          </a:p>
          <a:p>
            <a:pPr>
              <a:lnSpc>
                <a:spcPct val="80000"/>
              </a:lnSpc>
            </a:pPr>
            <a:r>
              <a:rPr lang="cs-CZ" sz="2000" b="1"/>
              <a:t>mat</a:t>
            </a:r>
            <a:r>
              <a:rPr lang="en-CA" sz="2000" b="1"/>
              <a:t>hematical</a:t>
            </a:r>
            <a:r>
              <a:rPr lang="cs-CZ" sz="2000" b="1"/>
              <a:t> software</a:t>
            </a:r>
          </a:p>
          <a:p>
            <a:pPr lvl="1">
              <a:lnSpc>
                <a:spcPct val="80000"/>
              </a:lnSpc>
            </a:pPr>
            <a:r>
              <a:rPr lang="cs-CZ" sz="1500"/>
              <a:t>Matlab, Maple, gridMathematica</a:t>
            </a:r>
          </a:p>
          <a:p>
            <a:pPr>
              <a:lnSpc>
                <a:spcPct val="80000"/>
              </a:lnSpc>
            </a:pPr>
            <a:r>
              <a:rPr lang="en-CA" sz="2000"/>
              <a:t>commercial/free</a:t>
            </a:r>
            <a:r>
              <a:rPr lang="cs-CZ" sz="2000"/>
              <a:t> </a:t>
            </a:r>
            <a:r>
              <a:rPr lang="cs-CZ" sz="2000" b="1"/>
              <a:t>software </a:t>
            </a:r>
            <a:r>
              <a:rPr lang="en-CA" sz="2000" b="1"/>
              <a:t>for chemistry</a:t>
            </a:r>
            <a:endParaRPr lang="cs-CZ" sz="2000" b="1"/>
          </a:p>
          <a:p>
            <a:pPr lvl="1">
              <a:lnSpc>
                <a:spcPct val="80000"/>
              </a:lnSpc>
            </a:pPr>
            <a:r>
              <a:rPr lang="cs-CZ" sz="1500"/>
              <a:t>Gaussian 09, Amber, Gamess, …</a:t>
            </a:r>
          </a:p>
          <a:p>
            <a:pPr>
              <a:lnSpc>
                <a:spcPct val="80000"/>
              </a:lnSpc>
            </a:pPr>
            <a:r>
              <a:rPr lang="en-CA" sz="2000" b="1"/>
              <a:t>material simmulations</a:t>
            </a:r>
            <a:endParaRPr lang="cs-CZ" sz="2000" b="1"/>
          </a:p>
          <a:p>
            <a:pPr lvl="1">
              <a:lnSpc>
                <a:spcPct val="80000"/>
              </a:lnSpc>
            </a:pPr>
            <a:r>
              <a:rPr lang="cs-CZ" sz="1500"/>
              <a:t>Wien2k, Fluent (ZČU</a:t>
            </a:r>
            <a:r>
              <a:rPr lang="en-CA" sz="1500"/>
              <a:t> only</a:t>
            </a:r>
            <a:r>
              <a:rPr lang="cs-CZ" sz="1500"/>
              <a:t>)</a:t>
            </a:r>
          </a:p>
          <a:p>
            <a:pPr>
              <a:lnSpc>
                <a:spcPct val="80000"/>
              </a:lnSpc>
            </a:pPr>
            <a:r>
              <a:rPr lang="en-CA" sz="2000" b="1"/>
              <a:t>structural biology, bioinformatics</a:t>
            </a:r>
            <a:endParaRPr lang="cs-CZ" sz="2000" b="1"/>
          </a:p>
          <a:p>
            <a:pPr lvl="1">
              <a:lnSpc>
                <a:spcPct val="80000"/>
              </a:lnSpc>
            </a:pPr>
            <a:r>
              <a:rPr lang="en-CA" sz="1500"/>
              <a:t>a set of freely available modules</a:t>
            </a:r>
            <a:endParaRPr lang="cs-CZ" sz="1500"/>
          </a:p>
          <a:p>
            <a:pPr>
              <a:lnSpc>
                <a:spcPct val="80000"/>
              </a:lnSpc>
            </a:pPr>
            <a:endParaRPr lang="cs-CZ" sz="900"/>
          </a:p>
          <a:p>
            <a:pPr>
              <a:lnSpc>
                <a:spcPct val="80000"/>
              </a:lnSpc>
            </a:pPr>
            <a:r>
              <a:rPr lang="en-CA" sz="1400"/>
              <a:t>see </a:t>
            </a:r>
            <a:r>
              <a:rPr lang="cs-CZ" sz="1400"/>
              <a:t> </a:t>
            </a:r>
            <a:r>
              <a:rPr lang="cs-CZ" sz="1400">
                <a:hlinkClick r:id="rId2"/>
              </a:rPr>
              <a:t>http://meta.cesnet.cz/wiki/Kategorie:Aplikace</a:t>
            </a:r>
            <a:r>
              <a:rPr lang="cs-CZ" sz="1400"/>
              <a:t> </a:t>
            </a:r>
          </a:p>
          <a:p>
            <a:pPr>
              <a:lnSpc>
                <a:spcPct val="80000"/>
              </a:lnSpc>
            </a:pPr>
            <a:endParaRPr lang="cs-CZ" sz="900"/>
          </a:p>
          <a:p>
            <a:pPr>
              <a:lnSpc>
                <a:spcPct val="80000"/>
              </a:lnSpc>
            </a:pPr>
            <a:r>
              <a:rPr lang="en-CA" sz="2000"/>
              <a:t>we’re looking for new software proposals (free/commercial)</a:t>
            </a:r>
          </a:p>
          <a:p>
            <a:pPr lvl="1">
              <a:lnSpc>
                <a:spcPct val="80000"/>
              </a:lnSpc>
            </a:pPr>
            <a:r>
              <a:rPr lang="en-CA" sz="1800"/>
              <a:t>possibility to buy/co-finance</a:t>
            </a:r>
            <a:endParaRPr lang="cs-CZ" sz="1800"/>
          </a:p>
        </p:txBody>
      </p:sp>
      <p:sp>
        <p:nvSpPr>
          <p:cNvPr id="7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altLang="en-US"/>
              <a:t>MetaCentrum hands-on seminar no. 1</a:t>
            </a:r>
          </a:p>
        </p:txBody>
      </p:sp>
      <p:sp>
        <p:nvSpPr>
          <p:cNvPr id="8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BDB46-40B4-47B0-83E2-66018298816B}" type="slidenum">
              <a:rPr lang="cs-CZ" altLang="en-US"/>
              <a:pPr/>
              <a:t>7</a:t>
            </a:fld>
            <a:endParaRPr lang="cs-CZ" altLang="en-US"/>
          </a:p>
        </p:txBody>
      </p:sp>
      <p:pic>
        <p:nvPicPr>
          <p:cNvPr id="45060" name="Picture 4" descr="cesnet-logo-4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188913"/>
            <a:ext cx="1331913" cy="588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782" y="6093296"/>
            <a:ext cx="2625617" cy="521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5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1123950"/>
            <a:ext cx="9144000" cy="792163"/>
          </a:xfrm>
        </p:spPr>
        <p:txBody>
          <a:bodyPr/>
          <a:lstStyle/>
          <a:p>
            <a:pPr algn="ctr"/>
            <a:r>
              <a:rPr lang="cs-CZ" sz="3400" b="1">
                <a:latin typeface="Arial Unicode MS" pitchFamily="34" charset="-128"/>
              </a:rPr>
              <a:t>Meta VO – </a:t>
            </a:r>
            <a:r>
              <a:rPr lang="en-US" sz="3400" b="1">
                <a:latin typeface="Arial Unicode MS" pitchFamily="34" charset="-128"/>
              </a:rPr>
              <a:t>computing environment</a:t>
            </a:r>
            <a:endParaRPr lang="cs-CZ" sz="3400">
              <a:latin typeface="Arial Unicode MS" pitchFamily="34" charset="-128"/>
            </a:endParaRPr>
          </a:p>
        </p:txBody>
      </p:sp>
      <p:sp>
        <p:nvSpPr>
          <p:cNvPr id="46082" name="Rectangle 2"/>
          <p:cNvSpPr>
            <a:spLocks noGrp="1" noChangeArrowheads="1"/>
          </p:cNvSpPr>
          <p:nvPr>
            <p:ph idx="1"/>
          </p:nvPr>
        </p:nvSpPr>
        <p:spPr>
          <a:xfrm>
            <a:off x="468313" y="1844675"/>
            <a:ext cx="8229600" cy="4141788"/>
          </a:xfrm>
        </p:spPr>
        <p:txBody>
          <a:bodyPr/>
          <a:lstStyle/>
          <a:p>
            <a:r>
              <a:rPr lang="en-CA" sz="2400" i="1"/>
              <a:t>batch jobs</a:t>
            </a:r>
            <a:endParaRPr lang="cs-CZ" sz="2400" i="1"/>
          </a:p>
          <a:p>
            <a:pPr lvl="1"/>
            <a:r>
              <a:rPr lang="en-CA" sz="2000"/>
              <a:t>descriptive job script</a:t>
            </a:r>
            <a:endParaRPr lang="cs-CZ" sz="2000"/>
          </a:p>
          <a:p>
            <a:pPr lvl="1"/>
            <a:r>
              <a:rPr lang="en-CA" sz="2000"/>
              <a:t>information about job’s start/termination</a:t>
            </a:r>
            <a:endParaRPr lang="cs-CZ" sz="2000"/>
          </a:p>
          <a:p>
            <a:r>
              <a:rPr lang="cs-CZ" sz="2400" i="1"/>
              <a:t>intera</a:t>
            </a:r>
            <a:r>
              <a:rPr lang="en-CA" sz="2400" i="1"/>
              <a:t>c</a:t>
            </a:r>
            <a:r>
              <a:rPr lang="cs-CZ" sz="2400" i="1"/>
              <a:t>tiv</a:t>
            </a:r>
            <a:r>
              <a:rPr lang="en-CA" sz="2400" i="1"/>
              <a:t>e</a:t>
            </a:r>
            <a:r>
              <a:rPr lang="cs-CZ" sz="2400" i="1"/>
              <a:t> </a:t>
            </a:r>
            <a:r>
              <a:rPr lang="en-CA" sz="2400" i="1"/>
              <a:t>jobs</a:t>
            </a:r>
            <a:endParaRPr lang="en-US" sz="2400" i="1"/>
          </a:p>
          <a:p>
            <a:pPr lvl="1"/>
            <a:r>
              <a:rPr lang="cs-CZ" sz="2000" b="1"/>
              <a:t>t</a:t>
            </a:r>
            <a:r>
              <a:rPr lang="en-US" sz="2000" b="1"/>
              <a:t>ext</a:t>
            </a:r>
            <a:r>
              <a:rPr lang="cs-CZ" sz="2000"/>
              <a:t> </a:t>
            </a:r>
            <a:r>
              <a:rPr lang="en-CA" sz="2000"/>
              <a:t>vs.</a:t>
            </a:r>
            <a:r>
              <a:rPr lang="cs-CZ" sz="2000"/>
              <a:t> </a:t>
            </a:r>
            <a:r>
              <a:rPr lang="cs-CZ" sz="2000" b="1"/>
              <a:t>gra</a:t>
            </a:r>
            <a:r>
              <a:rPr lang="en-CA" sz="2000" b="1"/>
              <a:t>phical</a:t>
            </a:r>
            <a:r>
              <a:rPr lang="cs-CZ" sz="2000"/>
              <a:t> </a:t>
            </a:r>
            <a:r>
              <a:rPr lang="en-CA" sz="2000"/>
              <a:t>mode</a:t>
            </a:r>
            <a:endParaRPr lang="cs-CZ" sz="2000"/>
          </a:p>
          <a:p>
            <a:r>
              <a:rPr lang="cs-CZ" sz="2400" i="1"/>
              <a:t>cloud</a:t>
            </a:r>
            <a:r>
              <a:rPr lang="en-CA" sz="2400" i="1"/>
              <a:t> environment</a:t>
            </a:r>
            <a:endParaRPr lang="cs-CZ" sz="2000"/>
          </a:p>
          <a:p>
            <a:pPr lvl="1"/>
            <a:r>
              <a:rPr lang="en-CA" sz="2000"/>
              <a:t>pilot installation with</a:t>
            </a:r>
            <a:r>
              <a:rPr lang="cs-CZ" sz="2000"/>
              <a:t> CERIT-SC</a:t>
            </a:r>
          </a:p>
          <a:p>
            <a:pPr lvl="1"/>
            <a:r>
              <a:rPr lang="en-CA" sz="2000"/>
              <a:t>basic compatibility with </a:t>
            </a:r>
            <a:r>
              <a:rPr lang="cs-CZ" sz="2000"/>
              <a:t>Amazon EC2</a:t>
            </a:r>
          </a:p>
          <a:p>
            <a:pPr lvl="1"/>
            <a:r>
              <a:rPr lang="en-CA" sz="2000"/>
              <a:t>users </a:t>
            </a:r>
            <a:r>
              <a:rPr lang="en-CA" sz="2000" b="1"/>
              <a:t>do not run jobs</a:t>
            </a:r>
            <a:r>
              <a:rPr lang="en-CA" sz="2000"/>
              <a:t>, but the whole </a:t>
            </a:r>
            <a:r>
              <a:rPr lang="en-CA" sz="2000" b="1"/>
              <a:t>virtual machines</a:t>
            </a:r>
            <a:endParaRPr lang="cs-CZ" sz="2000" b="1"/>
          </a:p>
          <a:p>
            <a:pPr lvl="2"/>
            <a:r>
              <a:rPr lang="en-CA" sz="1600"/>
              <a:t>possibility to tune the image </a:t>
            </a:r>
            <a:r>
              <a:rPr lang="cs-CZ" sz="1600"/>
              <a:t>(Windows, Linux)</a:t>
            </a:r>
            <a:r>
              <a:rPr lang="en-CA" sz="1600"/>
              <a:t> and start it on MetaVO nodes</a:t>
            </a:r>
            <a:endParaRPr lang="cs-CZ" sz="1600"/>
          </a:p>
          <a:p>
            <a:pPr lvl="2"/>
            <a:r>
              <a:rPr lang="en-CA" sz="1600"/>
              <a:t>suitable for applications, which do not comply with the grid approach</a:t>
            </a:r>
            <a:endParaRPr lang="cs-CZ" sz="1600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altLang="en-US"/>
              <a:t>MetaCentrum hands-on seminar no. 1</a:t>
            </a:r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37696-F100-40DA-9207-B175A5B9054C}" type="slidenum">
              <a:rPr lang="cs-CZ" altLang="en-US"/>
              <a:pPr/>
              <a:t>8</a:t>
            </a:fld>
            <a:endParaRPr lang="cs-CZ" altLang="en-US"/>
          </a:p>
        </p:txBody>
      </p:sp>
      <p:pic>
        <p:nvPicPr>
          <p:cNvPr id="46084" name="Picture 4" descr="cesnet-logo-4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188913"/>
            <a:ext cx="1331913" cy="588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088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1773238"/>
            <a:ext cx="3203575" cy="2513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782" y="6093296"/>
            <a:ext cx="2625617" cy="521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3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1052513"/>
            <a:ext cx="9144000" cy="792162"/>
          </a:xfrm>
        </p:spPr>
        <p:txBody>
          <a:bodyPr/>
          <a:lstStyle/>
          <a:p>
            <a:pPr algn="ctr"/>
            <a:r>
              <a:rPr lang="en-CA" sz="3400" b="1">
                <a:latin typeface="Arial Unicode MS" pitchFamily="34" charset="-128"/>
              </a:rPr>
              <a:t>Overview</a:t>
            </a:r>
            <a:endParaRPr lang="cs-CZ" sz="3400">
              <a:latin typeface="Arial Unicode MS" pitchFamily="34" charset="-128"/>
            </a:endParaRPr>
          </a:p>
        </p:txBody>
      </p:sp>
      <p:sp>
        <p:nvSpPr>
          <p:cNvPr id="109570" name="Rectangle 2"/>
          <p:cNvSpPr>
            <a:spLocks noGrp="1" noChangeArrowheads="1"/>
          </p:cNvSpPr>
          <p:nvPr>
            <p:ph idx="1"/>
          </p:nvPr>
        </p:nvSpPr>
        <p:spPr>
          <a:xfrm>
            <a:off x="179388" y="1773238"/>
            <a:ext cx="8785225" cy="414178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CA" sz="2200"/>
              <a:t>Brief MetaCentrum introduction</a:t>
            </a:r>
          </a:p>
          <a:p>
            <a:pPr>
              <a:lnSpc>
                <a:spcPct val="90000"/>
              </a:lnSpc>
            </a:pPr>
            <a:r>
              <a:rPr lang="en-CA" sz="2200" b="1">
                <a:solidFill>
                  <a:srgbClr val="FF0000"/>
                </a:solidFill>
              </a:rPr>
              <a:t>Grid infrastructure overview</a:t>
            </a:r>
          </a:p>
          <a:p>
            <a:pPr>
              <a:lnSpc>
                <a:spcPct val="90000"/>
              </a:lnSpc>
            </a:pPr>
            <a:r>
              <a:rPr lang="en-CA" sz="2200"/>
              <a:t>How to … specify requested resources </a:t>
            </a:r>
          </a:p>
          <a:p>
            <a:pPr>
              <a:lnSpc>
                <a:spcPct val="90000"/>
              </a:lnSpc>
            </a:pPr>
            <a:r>
              <a:rPr lang="en-CA" sz="2200"/>
              <a:t>How to … run an interactive job</a:t>
            </a:r>
          </a:p>
          <a:p>
            <a:pPr>
              <a:lnSpc>
                <a:spcPct val="90000"/>
              </a:lnSpc>
            </a:pPr>
            <a:r>
              <a:rPr lang="en-CA" sz="2200"/>
              <a:t>How to … use application modules</a:t>
            </a:r>
          </a:p>
          <a:p>
            <a:pPr>
              <a:lnSpc>
                <a:spcPct val="90000"/>
              </a:lnSpc>
            </a:pPr>
            <a:r>
              <a:rPr lang="en-CA" sz="2200"/>
              <a:t>How to … run a batch job</a:t>
            </a:r>
          </a:p>
          <a:p>
            <a:pPr>
              <a:lnSpc>
                <a:spcPct val="90000"/>
              </a:lnSpc>
            </a:pPr>
            <a:r>
              <a:rPr lang="en-CA" sz="2200"/>
              <a:t>How to … determine a job state</a:t>
            </a:r>
          </a:p>
          <a:p>
            <a:pPr>
              <a:lnSpc>
                <a:spcPct val="90000"/>
              </a:lnSpc>
            </a:pPr>
            <a:r>
              <a:rPr lang="en-CA" sz="2200"/>
              <a:t>How to … run a parallel/distributed computation</a:t>
            </a:r>
          </a:p>
          <a:p>
            <a:pPr>
              <a:lnSpc>
                <a:spcPct val="90000"/>
              </a:lnSpc>
            </a:pPr>
            <a:endParaRPr lang="en-CA" sz="2200"/>
          </a:p>
          <a:p>
            <a:pPr>
              <a:lnSpc>
                <a:spcPct val="90000"/>
              </a:lnSpc>
            </a:pPr>
            <a:r>
              <a:rPr lang="en-CA" sz="2200"/>
              <a:t>Brief CERIT-SC Centre introduction</a:t>
            </a:r>
          </a:p>
          <a:p>
            <a:pPr>
              <a:lnSpc>
                <a:spcPct val="90000"/>
              </a:lnSpc>
            </a:pPr>
            <a:r>
              <a:rPr lang="en-CA" sz="2200"/>
              <a:t>CERIT-SC specifics</a:t>
            </a:r>
            <a:endParaRPr lang="cs-CZ" sz="2200"/>
          </a:p>
        </p:txBody>
      </p:sp>
      <p:sp>
        <p:nvSpPr>
          <p:cNvPr id="7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altLang="en-US"/>
              <a:t>MetaCentrum hands-on seminar no. 1</a:t>
            </a:r>
          </a:p>
        </p:txBody>
      </p:sp>
      <p:sp>
        <p:nvSpPr>
          <p:cNvPr id="8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F1915-6608-4026-9F50-CC2AD41933DB}" type="slidenum">
              <a:rPr lang="cs-CZ" altLang="en-US"/>
              <a:pPr/>
              <a:t>9</a:t>
            </a:fld>
            <a:endParaRPr lang="cs-CZ" altLang="en-US"/>
          </a:p>
        </p:txBody>
      </p:sp>
      <p:pic>
        <p:nvPicPr>
          <p:cNvPr id="109572" name="Picture 4" descr="cesnet-logo-4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188913"/>
            <a:ext cx="1331913" cy="588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ETA_prezentace_sablona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Výchozí návrh">
  <a:themeElements>
    <a:clrScheme name="1_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IT4I-Ostrava-Rebok</Template>
  <TotalTime>3456</TotalTime>
  <Words>4140</Words>
  <Application>Microsoft Office PowerPoint</Application>
  <PresentationFormat>Předvádění na obrazovce (4:3)</PresentationFormat>
  <Paragraphs>732</Paragraphs>
  <Slides>54</Slides>
  <Notes>8</Notes>
  <HiddenSlides>2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54</vt:i4>
      </vt:variant>
    </vt:vector>
  </HeadingPairs>
  <TitlesOfParts>
    <vt:vector size="62" baseType="lpstr">
      <vt:lpstr>Arial</vt:lpstr>
      <vt:lpstr>Garamond</vt:lpstr>
      <vt:lpstr>Times New Roman</vt:lpstr>
      <vt:lpstr>Wingdings</vt:lpstr>
      <vt:lpstr>Arial Unicode MS</vt:lpstr>
      <vt:lpstr>Courier New</vt:lpstr>
      <vt:lpstr>META_prezentace_sablona</vt:lpstr>
      <vt:lpstr>1_Výchozí návrh</vt:lpstr>
      <vt:lpstr>MetaCentrum hands-on seminar</vt:lpstr>
      <vt:lpstr>Overview</vt:lpstr>
      <vt:lpstr>MetaCentrum @ CESNET</vt:lpstr>
      <vt:lpstr>MetaCentrum NGI</vt:lpstr>
      <vt:lpstr>MetaCentrum VO (Meta VO)</vt:lpstr>
      <vt:lpstr>Meta VO – hardware</vt:lpstr>
      <vt:lpstr>Meta VO – software</vt:lpstr>
      <vt:lpstr>Meta VO – computing environment</vt:lpstr>
      <vt:lpstr>Overview</vt:lpstr>
      <vt:lpstr>Grid infrastructure overview</vt:lpstr>
      <vt:lpstr>Grid infrastructure overview</vt:lpstr>
      <vt:lpstr>Overview</vt:lpstr>
      <vt:lpstr>How to … specify requested resources I.</vt:lpstr>
      <vt:lpstr>How to … specify requested resources II.</vt:lpstr>
      <vt:lpstr>How to … specify requested resources III.</vt:lpstr>
      <vt:lpstr>How to … specify requested resources IV.</vt:lpstr>
      <vt:lpstr>How to … specify requested resources V.</vt:lpstr>
      <vt:lpstr>How to … specify requested resources VI.</vt:lpstr>
      <vt:lpstr>How to … specify requested resources VII.</vt:lpstr>
      <vt:lpstr>How to … specify requested resources VIII.</vt:lpstr>
      <vt:lpstr>How to … specify requested resources IX.</vt:lpstr>
      <vt:lpstr>Overview</vt:lpstr>
      <vt:lpstr>How to … run an interactive job I.</vt:lpstr>
      <vt:lpstr>How to … run an interactive job II.</vt:lpstr>
      <vt:lpstr>How to … run an interactive job III.</vt:lpstr>
      <vt:lpstr>Overview</vt:lpstr>
      <vt:lpstr>How to … use application modules I.</vt:lpstr>
      <vt:lpstr>How to … use application modules II.</vt:lpstr>
      <vt:lpstr>Overview</vt:lpstr>
      <vt:lpstr>How to … run a batch job I.</vt:lpstr>
      <vt:lpstr>How to … run a batch job II.</vt:lpstr>
      <vt:lpstr>How to … run a batch job III.</vt:lpstr>
      <vt:lpstr>How to … run a batch job IV.</vt:lpstr>
      <vt:lpstr>How to … run a batch job V.</vt:lpstr>
      <vt:lpstr>How to … run a batch job V.</vt:lpstr>
      <vt:lpstr>How to … run a batch job VI.</vt:lpstr>
      <vt:lpstr>Overview</vt:lpstr>
      <vt:lpstr>Overview</vt:lpstr>
      <vt:lpstr>How to … run a parallel/distributed computation I.</vt:lpstr>
      <vt:lpstr>How to … run a parallel/distributed computation II.</vt:lpstr>
      <vt:lpstr>How to … run a parallel/distributed computation III.</vt:lpstr>
      <vt:lpstr>How to … run a parallel/distributed computation IV.</vt:lpstr>
      <vt:lpstr>How to … run a parallel/distributed computation V.</vt:lpstr>
      <vt:lpstr>další osnova I.</vt:lpstr>
      <vt:lpstr>další osnova II.</vt:lpstr>
      <vt:lpstr>Overview</vt:lpstr>
      <vt:lpstr>CERIT-SC Centre</vt:lpstr>
      <vt:lpstr>CERIT-SC – main activities</vt:lpstr>
      <vt:lpstr>CERIT-SC HW/SW equipment</vt:lpstr>
      <vt:lpstr>Overview</vt:lpstr>
      <vt:lpstr>CERIT-SC specifics</vt:lpstr>
      <vt:lpstr>CERIT-SC: job submission</vt:lpstr>
      <vt:lpstr>CERIT-SC: maximum job’s runtime specification</vt:lpstr>
      <vt:lpstr>Thank You for attending!</vt:lpstr>
    </vt:vector>
  </TitlesOfParts>
  <Company>UVT MU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MetaCentrum a náročné  (nejen matematické) výpočty </dc:title>
  <dc:creator>Tomáš Rebok</dc:creator>
  <cp:lastModifiedBy>Ivana Křenková</cp:lastModifiedBy>
  <cp:revision>343</cp:revision>
  <cp:lastPrinted>2012-05-22T12:24:01Z</cp:lastPrinted>
  <dcterms:created xsi:type="dcterms:W3CDTF">2012-03-12T21:21:51Z</dcterms:created>
  <dcterms:modified xsi:type="dcterms:W3CDTF">2012-05-22T12:24:51Z</dcterms:modified>
</cp:coreProperties>
</file>